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75" r:id="rId2"/>
    <p:sldId id="313" r:id="rId3"/>
    <p:sldId id="314" r:id="rId4"/>
    <p:sldId id="260" r:id="rId5"/>
    <p:sldId id="311" r:id="rId6"/>
    <p:sldId id="262" r:id="rId7"/>
    <p:sldId id="263" r:id="rId8"/>
    <p:sldId id="316" r:id="rId9"/>
    <p:sldId id="329" r:id="rId10"/>
    <p:sldId id="334" r:id="rId11"/>
    <p:sldId id="265" r:id="rId12"/>
    <p:sldId id="337" r:id="rId13"/>
    <p:sldId id="339" r:id="rId14"/>
    <p:sldId id="338" r:id="rId15"/>
    <p:sldId id="268" r:id="rId16"/>
    <p:sldId id="336" r:id="rId17"/>
    <p:sldId id="274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2F2F"/>
    <a:srgbClr val="61953D"/>
    <a:srgbClr val="716F0B"/>
    <a:srgbClr val="121D72"/>
    <a:srgbClr val="FF57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3447" autoAdjust="0"/>
  </p:normalViewPr>
  <p:slideViewPr>
    <p:cSldViewPr snapToGrid="0">
      <p:cViewPr>
        <p:scale>
          <a:sx n="50" d="100"/>
          <a:sy n="50" d="100"/>
        </p:scale>
        <p:origin x="1284" y="26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_rels/data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image" Target="../media/image16.jpg"/></Relationships>
</file>

<file path=ppt/diagrams/_rels/data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image" Target="../media/image18.jpeg"/></Relationships>
</file>

<file path=ppt/diagrams/_rels/data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diagrams/_rels/drawing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image" Target="../media/image16.jpg"/></Relationships>
</file>

<file path=ppt/diagrams/_rels/drawing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image" Target="../media/image18.jpeg"/></Relationships>
</file>

<file path=ppt/diagrams/_rels/drawing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5C1571B-E0FE-43DB-BAD5-D72379462F1A}" type="doc">
      <dgm:prSet loTypeId="urn:microsoft.com/office/officeart/2005/8/layout/vList3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IN"/>
        </a:p>
      </dgm:t>
    </dgm:pt>
    <dgm:pt modelId="{4D192ED7-2E55-40F3-A4D0-B5226E937AEC}">
      <dgm:prSet/>
      <dgm:spPr/>
      <dgm:t>
        <a:bodyPr/>
        <a:lstStyle/>
        <a:p>
          <a:r>
            <a:rPr lang="en-IN" b="1" dirty="0"/>
            <a:t>AlphaFold</a:t>
          </a:r>
          <a:r>
            <a:rPr lang="en-IN" dirty="0"/>
            <a:t> started a revolution, but AI models still fail in practice</a:t>
          </a:r>
        </a:p>
      </dgm:t>
    </dgm:pt>
    <dgm:pt modelId="{2DEDE990-27B3-494D-BD56-70A5332D114B}" type="parTrans" cxnId="{9BA19948-71BE-49DE-80AF-7C7AFE958FF8}">
      <dgm:prSet/>
      <dgm:spPr/>
      <dgm:t>
        <a:bodyPr/>
        <a:lstStyle/>
        <a:p>
          <a:endParaRPr lang="en-IN"/>
        </a:p>
      </dgm:t>
    </dgm:pt>
    <dgm:pt modelId="{25FB91C8-D9E6-4221-808A-AE2749C50ABF}" type="sibTrans" cxnId="{9BA19948-71BE-49DE-80AF-7C7AFE958FF8}">
      <dgm:prSet/>
      <dgm:spPr/>
      <dgm:t>
        <a:bodyPr/>
        <a:lstStyle/>
        <a:p>
          <a:endParaRPr lang="en-IN"/>
        </a:p>
      </dgm:t>
    </dgm:pt>
    <dgm:pt modelId="{6377ACC3-0D6D-46EB-9F29-47AE248DB809}">
      <dgm:prSet/>
      <dgm:spPr/>
      <dgm:t>
        <a:bodyPr/>
        <a:lstStyle/>
        <a:p>
          <a:r>
            <a:rPr lang="en-IN" b="1" dirty="0" err="1"/>
            <a:t>RFdiffusion</a:t>
          </a:r>
          <a:r>
            <a:rPr lang="en-IN" dirty="0" err="1"/>
            <a:t>’s</a:t>
          </a:r>
          <a:r>
            <a:rPr lang="en-IN" dirty="0"/>
            <a:t> success rate: just 0.1% for functional antibody design</a:t>
          </a:r>
        </a:p>
      </dgm:t>
    </dgm:pt>
    <dgm:pt modelId="{2BDED7F4-7904-4E00-97DC-AE125A434D60}" type="parTrans" cxnId="{13C75952-32A7-4241-AB38-4BA390311B99}">
      <dgm:prSet/>
      <dgm:spPr/>
      <dgm:t>
        <a:bodyPr/>
        <a:lstStyle/>
        <a:p>
          <a:endParaRPr lang="en-IN"/>
        </a:p>
      </dgm:t>
    </dgm:pt>
    <dgm:pt modelId="{808EC3B5-D89C-43CC-9B21-50CEC4FD465F}" type="sibTrans" cxnId="{13C75952-32A7-4241-AB38-4BA390311B99}">
      <dgm:prSet/>
      <dgm:spPr/>
      <dgm:t>
        <a:bodyPr/>
        <a:lstStyle/>
        <a:p>
          <a:endParaRPr lang="en-IN"/>
        </a:p>
      </dgm:t>
    </dgm:pt>
    <dgm:pt modelId="{B41B9F06-4399-4FAD-8A20-6F0D7A5A2E24}">
      <dgm:prSet/>
      <dgm:spPr/>
      <dgm:t>
        <a:bodyPr/>
        <a:lstStyle/>
        <a:p>
          <a:r>
            <a:rPr lang="en-IN" b="1" dirty="0"/>
            <a:t>Why?</a:t>
          </a:r>
          <a:r>
            <a:rPr lang="en-IN" dirty="0"/>
            <a:t> Lack of clean, functional, high-quality protein data</a:t>
          </a:r>
        </a:p>
      </dgm:t>
    </dgm:pt>
    <dgm:pt modelId="{98F67BD1-44C7-46A0-9F92-BCEB57CC958C}" type="parTrans" cxnId="{E65EBF48-68DE-4334-A3F1-A491C034BB12}">
      <dgm:prSet/>
      <dgm:spPr/>
      <dgm:t>
        <a:bodyPr/>
        <a:lstStyle/>
        <a:p>
          <a:endParaRPr lang="en-IN"/>
        </a:p>
      </dgm:t>
    </dgm:pt>
    <dgm:pt modelId="{35D4AF05-F9BA-460A-A3E3-5A56BC6569AF}" type="sibTrans" cxnId="{E65EBF48-68DE-4334-A3F1-A491C034BB12}">
      <dgm:prSet/>
      <dgm:spPr/>
      <dgm:t>
        <a:bodyPr/>
        <a:lstStyle/>
        <a:p>
          <a:endParaRPr lang="en-IN"/>
        </a:p>
      </dgm:t>
    </dgm:pt>
    <dgm:pt modelId="{350F91DA-9F1C-42E4-947C-F307A92EBCEE}" type="pres">
      <dgm:prSet presAssocID="{95C1571B-E0FE-43DB-BAD5-D72379462F1A}" presName="linearFlow" presStyleCnt="0">
        <dgm:presLayoutVars>
          <dgm:dir/>
          <dgm:resizeHandles val="exact"/>
        </dgm:presLayoutVars>
      </dgm:prSet>
      <dgm:spPr/>
    </dgm:pt>
    <dgm:pt modelId="{28D67965-A5D8-453D-A58D-AA4C31359015}" type="pres">
      <dgm:prSet presAssocID="{4D192ED7-2E55-40F3-A4D0-B5226E937AEC}" presName="composite" presStyleCnt="0"/>
      <dgm:spPr/>
    </dgm:pt>
    <dgm:pt modelId="{798917A3-B797-42D3-9E8A-66087E3A6C2D}" type="pres">
      <dgm:prSet presAssocID="{4D192ED7-2E55-40F3-A4D0-B5226E937AEC}" presName="imgShp" presStyleLbl="fgImgPlace1" presStyleIdx="0" presStyleCnt="3" custLinFactNeighborX="-46143"/>
      <dgm:spPr/>
    </dgm:pt>
    <dgm:pt modelId="{F9BAC0A1-C259-4DCB-AA99-25002EE4622D}" type="pres">
      <dgm:prSet presAssocID="{4D192ED7-2E55-40F3-A4D0-B5226E937AEC}" presName="txShp" presStyleLbl="node1" presStyleIdx="0" presStyleCnt="3" custLinFactNeighborX="-15984">
        <dgm:presLayoutVars>
          <dgm:bulletEnabled val="1"/>
        </dgm:presLayoutVars>
      </dgm:prSet>
      <dgm:spPr/>
    </dgm:pt>
    <dgm:pt modelId="{A1FA557C-0DBC-476D-A405-6FAE7084BE5C}" type="pres">
      <dgm:prSet presAssocID="{25FB91C8-D9E6-4221-808A-AE2749C50ABF}" presName="spacing" presStyleCnt="0"/>
      <dgm:spPr/>
    </dgm:pt>
    <dgm:pt modelId="{F19B46D2-7E0B-40E0-804E-2AA70D24D9ED}" type="pres">
      <dgm:prSet presAssocID="{6377ACC3-0D6D-46EB-9F29-47AE248DB809}" presName="composite" presStyleCnt="0"/>
      <dgm:spPr/>
    </dgm:pt>
    <dgm:pt modelId="{2F1655EF-3B7A-4821-8623-4B4E59404F4D}" type="pres">
      <dgm:prSet presAssocID="{6377ACC3-0D6D-46EB-9F29-47AE248DB809}" presName="imgShp" presStyleLbl="fgImgPlace1" presStyleIdx="1" presStyleCnt="3" custLinFactNeighborX="-46143"/>
      <dgm:spPr/>
    </dgm:pt>
    <dgm:pt modelId="{2F649A21-449B-482C-880B-023449EF2EF8}" type="pres">
      <dgm:prSet presAssocID="{6377ACC3-0D6D-46EB-9F29-47AE248DB809}" presName="txShp" presStyleLbl="node1" presStyleIdx="1" presStyleCnt="3" custLinFactNeighborX="-15984">
        <dgm:presLayoutVars>
          <dgm:bulletEnabled val="1"/>
        </dgm:presLayoutVars>
      </dgm:prSet>
      <dgm:spPr/>
    </dgm:pt>
    <dgm:pt modelId="{8C8EB9A9-410E-4849-9EE5-5148A0473A2D}" type="pres">
      <dgm:prSet presAssocID="{808EC3B5-D89C-43CC-9B21-50CEC4FD465F}" presName="spacing" presStyleCnt="0"/>
      <dgm:spPr/>
    </dgm:pt>
    <dgm:pt modelId="{CE07E686-9002-4FF8-9416-895DDFA32DB2}" type="pres">
      <dgm:prSet presAssocID="{B41B9F06-4399-4FAD-8A20-6F0D7A5A2E24}" presName="composite" presStyleCnt="0"/>
      <dgm:spPr/>
    </dgm:pt>
    <dgm:pt modelId="{EAC7645E-A65A-4008-80C2-BE7DB5CDCF00}" type="pres">
      <dgm:prSet presAssocID="{B41B9F06-4399-4FAD-8A20-6F0D7A5A2E24}" presName="imgShp" presStyleLbl="fgImgPlace1" presStyleIdx="2" presStyleCnt="3" custLinFactNeighborX="-46143"/>
      <dgm:spPr/>
    </dgm:pt>
    <dgm:pt modelId="{D0EE7E6E-9068-4CF4-9EC5-432A5FEBE6DF}" type="pres">
      <dgm:prSet presAssocID="{B41B9F06-4399-4FAD-8A20-6F0D7A5A2E24}" presName="txShp" presStyleLbl="node1" presStyleIdx="2" presStyleCnt="3" custLinFactNeighborX="-15984">
        <dgm:presLayoutVars>
          <dgm:bulletEnabled val="1"/>
        </dgm:presLayoutVars>
      </dgm:prSet>
      <dgm:spPr/>
    </dgm:pt>
  </dgm:ptLst>
  <dgm:cxnLst>
    <dgm:cxn modelId="{4A042D15-F7CE-4207-A979-5305796BF3F2}" type="presOf" srcId="{4D192ED7-2E55-40F3-A4D0-B5226E937AEC}" destId="{F9BAC0A1-C259-4DCB-AA99-25002EE4622D}" srcOrd="0" destOrd="0" presId="urn:microsoft.com/office/officeart/2005/8/layout/vList3"/>
    <dgm:cxn modelId="{9BA19948-71BE-49DE-80AF-7C7AFE958FF8}" srcId="{95C1571B-E0FE-43DB-BAD5-D72379462F1A}" destId="{4D192ED7-2E55-40F3-A4D0-B5226E937AEC}" srcOrd="0" destOrd="0" parTransId="{2DEDE990-27B3-494D-BD56-70A5332D114B}" sibTransId="{25FB91C8-D9E6-4221-808A-AE2749C50ABF}"/>
    <dgm:cxn modelId="{E65EBF48-68DE-4334-A3F1-A491C034BB12}" srcId="{95C1571B-E0FE-43DB-BAD5-D72379462F1A}" destId="{B41B9F06-4399-4FAD-8A20-6F0D7A5A2E24}" srcOrd="2" destOrd="0" parTransId="{98F67BD1-44C7-46A0-9F92-BCEB57CC958C}" sibTransId="{35D4AF05-F9BA-460A-A3E3-5A56BC6569AF}"/>
    <dgm:cxn modelId="{13C75952-32A7-4241-AB38-4BA390311B99}" srcId="{95C1571B-E0FE-43DB-BAD5-D72379462F1A}" destId="{6377ACC3-0D6D-46EB-9F29-47AE248DB809}" srcOrd="1" destOrd="0" parTransId="{2BDED7F4-7904-4E00-97DC-AE125A434D60}" sibTransId="{808EC3B5-D89C-43CC-9B21-50CEC4FD465F}"/>
    <dgm:cxn modelId="{77312455-6B69-4E1F-9093-EC6C176F9C36}" type="presOf" srcId="{95C1571B-E0FE-43DB-BAD5-D72379462F1A}" destId="{350F91DA-9F1C-42E4-947C-F307A92EBCEE}" srcOrd="0" destOrd="0" presId="urn:microsoft.com/office/officeart/2005/8/layout/vList3"/>
    <dgm:cxn modelId="{D6FB5592-27FF-4260-A8A9-46005A41A2F6}" type="presOf" srcId="{B41B9F06-4399-4FAD-8A20-6F0D7A5A2E24}" destId="{D0EE7E6E-9068-4CF4-9EC5-432A5FEBE6DF}" srcOrd="0" destOrd="0" presId="urn:microsoft.com/office/officeart/2005/8/layout/vList3"/>
    <dgm:cxn modelId="{120D59D2-07A3-41DC-9FCB-B5C8ABFFD37F}" type="presOf" srcId="{6377ACC3-0D6D-46EB-9F29-47AE248DB809}" destId="{2F649A21-449B-482C-880B-023449EF2EF8}" srcOrd="0" destOrd="0" presId="urn:microsoft.com/office/officeart/2005/8/layout/vList3"/>
    <dgm:cxn modelId="{BAFB740E-3F48-4DC0-87CB-FCAA7950A712}" type="presParOf" srcId="{350F91DA-9F1C-42E4-947C-F307A92EBCEE}" destId="{28D67965-A5D8-453D-A58D-AA4C31359015}" srcOrd="0" destOrd="0" presId="urn:microsoft.com/office/officeart/2005/8/layout/vList3"/>
    <dgm:cxn modelId="{222FB210-9461-472F-99A6-70150AD55D52}" type="presParOf" srcId="{28D67965-A5D8-453D-A58D-AA4C31359015}" destId="{798917A3-B797-42D3-9E8A-66087E3A6C2D}" srcOrd="0" destOrd="0" presId="urn:microsoft.com/office/officeart/2005/8/layout/vList3"/>
    <dgm:cxn modelId="{8B41B73B-DE15-4EF0-997B-EDC680543362}" type="presParOf" srcId="{28D67965-A5D8-453D-A58D-AA4C31359015}" destId="{F9BAC0A1-C259-4DCB-AA99-25002EE4622D}" srcOrd="1" destOrd="0" presId="urn:microsoft.com/office/officeart/2005/8/layout/vList3"/>
    <dgm:cxn modelId="{0955A74B-02F0-4869-A2D1-F9DE1BD8056F}" type="presParOf" srcId="{350F91DA-9F1C-42E4-947C-F307A92EBCEE}" destId="{A1FA557C-0DBC-476D-A405-6FAE7084BE5C}" srcOrd="1" destOrd="0" presId="urn:microsoft.com/office/officeart/2005/8/layout/vList3"/>
    <dgm:cxn modelId="{F00D9C4E-1452-41BA-8ECF-2433A63D4579}" type="presParOf" srcId="{350F91DA-9F1C-42E4-947C-F307A92EBCEE}" destId="{F19B46D2-7E0B-40E0-804E-2AA70D24D9ED}" srcOrd="2" destOrd="0" presId="urn:microsoft.com/office/officeart/2005/8/layout/vList3"/>
    <dgm:cxn modelId="{D76890EE-8E46-4587-B8EF-55D85BF9A41E}" type="presParOf" srcId="{F19B46D2-7E0B-40E0-804E-2AA70D24D9ED}" destId="{2F1655EF-3B7A-4821-8623-4B4E59404F4D}" srcOrd="0" destOrd="0" presId="urn:microsoft.com/office/officeart/2005/8/layout/vList3"/>
    <dgm:cxn modelId="{DF4608D7-64DE-4CCA-8CD0-1689AE872072}" type="presParOf" srcId="{F19B46D2-7E0B-40E0-804E-2AA70D24D9ED}" destId="{2F649A21-449B-482C-880B-023449EF2EF8}" srcOrd="1" destOrd="0" presId="urn:microsoft.com/office/officeart/2005/8/layout/vList3"/>
    <dgm:cxn modelId="{C6010D4F-964B-4530-8757-46C41B548E30}" type="presParOf" srcId="{350F91DA-9F1C-42E4-947C-F307A92EBCEE}" destId="{8C8EB9A9-410E-4849-9EE5-5148A0473A2D}" srcOrd="3" destOrd="0" presId="urn:microsoft.com/office/officeart/2005/8/layout/vList3"/>
    <dgm:cxn modelId="{6519C97F-1309-4BE1-926A-6400794F3349}" type="presParOf" srcId="{350F91DA-9F1C-42E4-947C-F307A92EBCEE}" destId="{CE07E686-9002-4FF8-9416-895DDFA32DB2}" srcOrd="4" destOrd="0" presId="urn:microsoft.com/office/officeart/2005/8/layout/vList3"/>
    <dgm:cxn modelId="{105A6244-BD60-4FBA-99FE-D98E1856AD6F}" type="presParOf" srcId="{CE07E686-9002-4FF8-9416-895DDFA32DB2}" destId="{EAC7645E-A65A-4008-80C2-BE7DB5CDCF00}" srcOrd="0" destOrd="0" presId="urn:microsoft.com/office/officeart/2005/8/layout/vList3"/>
    <dgm:cxn modelId="{7B1A1662-815F-4181-B34C-B0789B5AFDC6}" type="presParOf" srcId="{CE07E686-9002-4FF8-9416-895DDFA32DB2}" destId="{D0EE7E6E-9068-4CF4-9EC5-432A5FEBE6DF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95C1571B-E0FE-43DB-BAD5-D72379462F1A}" type="doc">
      <dgm:prSet loTypeId="urn:microsoft.com/office/officeart/2005/8/layout/vList3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IN"/>
        </a:p>
      </dgm:t>
    </dgm:pt>
    <dgm:pt modelId="{4D192ED7-2E55-40F3-A4D0-B5226E937AEC}">
      <dgm:prSet custT="1"/>
      <dgm:spPr/>
      <dgm:t>
        <a:bodyPr/>
        <a:lstStyle/>
        <a:p>
          <a:r>
            <a:rPr lang="en-IN" sz="2800" b="1" dirty="0"/>
            <a:t>Dr. Tabrez Mohammad</a:t>
          </a:r>
        </a:p>
        <a:p>
          <a:pPr>
            <a:buNone/>
          </a:pPr>
          <a:r>
            <a:rPr lang="en-US" sz="2800" b="0" i="0" dirty="0"/>
            <a:t>AI/ML specialist, with 20+ years of active research experience, driving data strategy and computational integration across </a:t>
          </a:r>
          <a:r>
            <a:rPr lang="en-US" sz="2800" b="0" i="0" dirty="0" err="1"/>
            <a:t>PiBook</a:t>
          </a:r>
          <a:r>
            <a:rPr lang="en-US" sz="2800" b="0" i="0" dirty="0"/>
            <a:t> Bio.</a:t>
          </a:r>
          <a:endParaRPr lang="en-IN" sz="2400" b="1" dirty="0"/>
        </a:p>
      </dgm:t>
    </dgm:pt>
    <dgm:pt modelId="{2DEDE990-27B3-494D-BD56-70A5332D114B}" type="parTrans" cxnId="{9BA19948-71BE-49DE-80AF-7C7AFE958FF8}">
      <dgm:prSet/>
      <dgm:spPr/>
      <dgm:t>
        <a:bodyPr/>
        <a:lstStyle/>
        <a:p>
          <a:endParaRPr lang="en-IN" sz="2400" b="1"/>
        </a:p>
      </dgm:t>
    </dgm:pt>
    <dgm:pt modelId="{25FB91C8-D9E6-4221-808A-AE2749C50ABF}" type="sibTrans" cxnId="{9BA19948-71BE-49DE-80AF-7C7AFE958FF8}">
      <dgm:prSet/>
      <dgm:spPr/>
      <dgm:t>
        <a:bodyPr/>
        <a:lstStyle/>
        <a:p>
          <a:endParaRPr lang="en-IN" sz="2400" b="1"/>
        </a:p>
      </dgm:t>
    </dgm:pt>
    <dgm:pt modelId="{6377ACC3-0D6D-46EB-9F29-47AE248DB809}">
      <dgm:prSet custT="1"/>
      <dgm:spPr/>
      <dgm:t>
        <a:bodyPr/>
        <a:lstStyle/>
        <a:p>
          <a:r>
            <a:rPr lang="en-IN" sz="2800" b="1" dirty="0"/>
            <a:t>Dr. Zahid Kamal</a:t>
          </a:r>
        </a:p>
        <a:p>
          <a:pPr>
            <a:buNone/>
          </a:pPr>
          <a:r>
            <a:rPr lang="en-US" sz="2800" b="0" i="0" dirty="0"/>
            <a:t>Expert in high-throughput technology platforms &amp; protein structure research, with 20+ years of experience. Leads </a:t>
          </a:r>
          <a:r>
            <a:rPr lang="en-US" sz="2800" b="0" i="0" dirty="0" err="1"/>
            <a:t>PiBook</a:t>
          </a:r>
          <a:r>
            <a:rPr lang="en-US" sz="2800" b="0" i="0" dirty="0"/>
            <a:t> Bio’s experimental operations and assay development.</a:t>
          </a:r>
          <a:endParaRPr lang="en-IN" sz="2400" b="1" dirty="0"/>
        </a:p>
      </dgm:t>
    </dgm:pt>
    <dgm:pt modelId="{2BDED7F4-7904-4E00-97DC-AE125A434D60}" type="parTrans" cxnId="{13C75952-32A7-4241-AB38-4BA390311B99}">
      <dgm:prSet/>
      <dgm:spPr/>
      <dgm:t>
        <a:bodyPr/>
        <a:lstStyle/>
        <a:p>
          <a:endParaRPr lang="en-IN" sz="2400" b="1"/>
        </a:p>
      </dgm:t>
    </dgm:pt>
    <dgm:pt modelId="{808EC3B5-D89C-43CC-9B21-50CEC4FD465F}" type="sibTrans" cxnId="{13C75952-32A7-4241-AB38-4BA390311B99}">
      <dgm:prSet/>
      <dgm:spPr/>
      <dgm:t>
        <a:bodyPr/>
        <a:lstStyle/>
        <a:p>
          <a:endParaRPr lang="en-IN" sz="2400" b="1"/>
        </a:p>
      </dgm:t>
    </dgm:pt>
    <dgm:pt modelId="{350F91DA-9F1C-42E4-947C-F307A92EBCEE}" type="pres">
      <dgm:prSet presAssocID="{95C1571B-E0FE-43DB-BAD5-D72379462F1A}" presName="linearFlow" presStyleCnt="0">
        <dgm:presLayoutVars>
          <dgm:dir/>
          <dgm:resizeHandles val="exact"/>
        </dgm:presLayoutVars>
      </dgm:prSet>
      <dgm:spPr/>
    </dgm:pt>
    <dgm:pt modelId="{F19B46D2-7E0B-40E0-804E-2AA70D24D9ED}" type="pres">
      <dgm:prSet presAssocID="{6377ACC3-0D6D-46EB-9F29-47AE248DB809}" presName="composite" presStyleCnt="0"/>
      <dgm:spPr/>
    </dgm:pt>
    <dgm:pt modelId="{2F1655EF-3B7A-4821-8623-4B4E59404F4D}" type="pres">
      <dgm:prSet presAssocID="{6377ACC3-0D6D-46EB-9F29-47AE248DB809}" presName="imgShp" presStyleLbl="fgImgPlace1" presStyleIdx="0" presStyleCnt="2" custScaleX="80347" custScaleY="77675" custLinFactNeighborX="-14457" custLinFactNeighborY="330"/>
      <dgm:spPr>
        <a:blipFill>
          <a:blip xmlns:r="http://schemas.openxmlformats.org/officeDocument/2006/relationships" r:embed="rId1"/>
          <a:srcRect/>
          <a:stretch>
            <a:fillRect l="-1000" r="-1000"/>
          </a:stretch>
        </a:blipFill>
      </dgm:spPr>
    </dgm:pt>
    <dgm:pt modelId="{2F649A21-449B-482C-880B-023449EF2EF8}" type="pres">
      <dgm:prSet presAssocID="{6377ACC3-0D6D-46EB-9F29-47AE248DB809}" presName="txShp" presStyleLbl="node1" presStyleIdx="0" presStyleCnt="2" custScaleX="136273" custScaleY="75201" custLinFactNeighborX="1181">
        <dgm:presLayoutVars>
          <dgm:bulletEnabled val="1"/>
        </dgm:presLayoutVars>
      </dgm:prSet>
      <dgm:spPr/>
    </dgm:pt>
    <dgm:pt modelId="{8C8EB9A9-410E-4849-9EE5-5148A0473A2D}" type="pres">
      <dgm:prSet presAssocID="{808EC3B5-D89C-43CC-9B21-50CEC4FD465F}" presName="spacing" presStyleCnt="0"/>
      <dgm:spPr/>
    </dgm:pt>
    <dgm:pt modelId="{28D67965-A5D8-453D-A58D-AA4C31359015}" type="pres">
      <dgm:prSet presAssocID="{4D192ED7-2E55-40F3-A4D0-B5226E937AEC}" presName="composite" presStyleCnt="0"/>
      <dgm:spPr/>
    </dgm:pt>
    <dgm:pt modelId="{798917A3-B797-42D3-9E8A-66087E3A6C2D}" type="pres">
      <dgm:prSet presAssocID="{4D192ED7-2E55-40F3-A4D0-B5226E937AEC}" presName="imgShp" presStyleLbl="fgImgPlace1" presStyleIdx="1" presStyleCnt="2" custScaleX="79468" custScaleY="79468" custLinFactNeighborX="-17423" custLinFactNeighborY="31"/>
      <dgm:spPr>
        <a:blipFill>
          <a:blip xmlns:r="http://schemas.openxmlformats.org/officeDocument/2006/relationships" r:embed="rId2"/>
          <a:srcRect/>
          <a:stretch>
            <a:fillRect/>
          </a:stretch>
        </a:blipFill>
      </dgm:spPr>
    </dgm:pt>
    <dgm:pt modelId="{F9BAC0A1-C259-4DCB-AA99-25002EE4622D}" type="pres">
      <dgm:prSet presAssocID="{4D192ED7-2E55-40F3-A4D0-B5226E937AEC}" presName="txShp" presStyleLbl="node1" presStyleIdx="1" presStyleCnt="2" custScaleX="136278" custScaleY="75201" custLinFactNeighborX="1132">
        <dgm:presLayoutVars>
          <dgm:bulletEnabled val="1"/>
        </dgm:presLayoutVars>
      </dgm:prSet>
      <dgm:spPr/>
    </dgm:pt>
  </dgm:ptLst>
  <dgm:cxnLst>
    <dgm:cxn modelId="{9BA19948-71BE-49DE-80AF-7C7AFE958FF8}" srcId="{95C1571B-E0FE-43DB-BAD5-D72379462F1A}" destId="{4D192ED7-2E55-40F3-A4D0-B5226E937AEC}" srcOrd="1" destOrd="0" parTransId="{2DEDE990-27B3-494D-BD56-70A5332D114B}" sibTransId="{25FB91C8-D9E6-4221-808A-AE2749C50ABF}"/>
    <dgm:cxn modelId="{13C75952-32A7-4241-AB38-4BA390311B99}" srcId="{95C1571B-E0FE-43DB-BAD5-D72379462F1A}" destId="{6377ACC3-0D6D-46EB-9F29-47AE248DB809}" srcOrd="0" destOrd="0" parTransId="{2BDED7F4-7904-4E00-97DC-AE125A434D60}" sibTransId="{808EC3B5-D89C-43CC-9B21-50CEC4FD465F}"/>
    <dgm:cxn modelId="{77312455-6B69-4E1F-9093-EC6C176F9C36}" type="presOf" srcId="{95C1571B-E0FE-43DB-BAD5-D72379462F1A}" destId="{350F91DA-9F1C-42E4-947C-F307A92EBCEE}" srcOrd="0" destOrd="0" presId="urn:microsoft.com/office/officeart/2005/8/layout/vList3"/>
    <dgm:cxn modelId="{B372E458-F17A-43EA-86A1-91AAD2E95ADC}" type="presOf" srcId="{6377ACC3-0D6D-46EB-9F29-47AE248DB809}" destId="{2F649A21-449B-482C-880B-023449EF2EF8}" srcOrd="0" destOrd="0" presId="urn:microsoft.com/office/officeart/2005/8/layout/vList3"/>
    <dgm:cxn modelId="{B8FF72CB-65A9-43AB-94C8-5D1676AB9853}" type="presOf" srcId="{4D192ED7-2E55-40F3-A4D0-B5226E937AEC}" destId="{F9BAC0A1-C259-4DCB-AA99-25002EE4622D}" srcOrd="0" destOrd="0" presId="urn:microsoft.com/office/officeart/2005/8/layout/vList3"/>
    <dgm:cxn modelId="{5AE61F4C-A981-4645-AADB-65ADB2931F22}" type="presParOf" srcId="{350F91DA-9F1C-42E4-947C-F307A92EBCEE}" destId="{F19B46D2-7E0B-40E0-804E-2AA70D24D9ED}" srcOrd="0" destOrd="0" presId="urn:microsoft.com/office/officeart/2005/8/layout/vList3"/>
    <dgm:cxn modelId="{C4A0E42D-A7C5-4406-AD8A-CFBA8AF2A5C8}" type="presParOf" srcId="{F19B46D2-7E0B-40E0-804E-2AA70D24D9ED}" destId="{2F1655EF-3B7A-4821-8623-4B4E59404F4D}" srcOrd="0" destOrd="0" presId="urn:microsoft.com/office/officeart/2005/8/layout/vList3"/>
    <dgm:cxn modelId="{85C30056-5363-4B73-B8EC-945730860EB9}" type="presParOf" srcId="{F19B46D2-7E0B-40E0-804E-2AA70D24D9ED}" destId="{2F649A21-449B-482C-880B-023449EF2EF8}" srcOrd="1" destOrd="0" presId="urn:microsoft.com/office/officeart/2005/8/layout/vList3"/>
    <dgm:cxn modelId="{2670B8AB-E2A0-43B8-AD32-F67AE1047361}" type="presParOf" srcId="{350F91DA-9F1C-42E4-947C-F307A92EBCEE}" destId="{8C8EB9A9-410E-4849-9EE5-5148A0473A2D}" srcOrd="1" destOrd="0" presId="urn:microsoft.com/office/officeart/2005/8/layout/vList3"/>
    <dgm:cxn modelId="{18105FA9-85D6-43D3-8924-AA9743AD1D8E}" type="presParOf" srcId="{350F91DA-9F1C-42E4-947C-F307A92EBCEE}" destId="{28D67965-A5D8-453D-A58D-AA4C31359015}" srcOrd="2" destOrd="0" presId="urn:microsoft.com/office/officeart/2005/8/layout/vList3"/>
    <dgm:cxn modelId="{97A7C718-1C6F-42CC-A280-41103D4B1045}" type="presParOf" srcId="{28D67965-A5D8-453D-A58D-AA4C31359015}" destId="{798917A3-B797-42D3-9E8A-66087E3A6C2D}" srcOrd="0" destOrd="0" presId="urn:microsoft.com/office/officeart/2005/8/layout/vList3"/>
    <dgm:cxn modelId="{B6B0BD95-58B7-40B6-A7E1-3617DDA0BC77}" type="presParOf" srcId="{28D67965-A5D8-453D-A58D-AA4C31359015}" destId="{F9BAC0A1-C259-4DCB-AA99-25002EE4622D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95C1571B-E0FE-43DB-BAD5-D72379462F1A}" type="doc">
      <dgm:prSet loTypeId="urn:microsoft.com/office/officeart/2005/8/layout/vList3" loCatId="list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IN"/>
        </a:p>
      </dgm:t>
    </dgm:pt>
    <dgm:pt modelId="{4D192ED7-2E55-40F3-A4D0-B5226E937AEC}">
      <dgm:prSet custT="1"/>
      <dgm:spPr/>
      <dgm:t>
        <a:bodyPr/>
        <a:lstStyle/>
        <a:p>
          <a:r>
            <a:rPr lang="en-IN" sz="2800" b="1" dirty="0"/>
            <a:t>Prof. Tanweer Hussain</a:t>
          </a:r>
        </a:p>
        <a:p>
          <a:r>
            <a:rPr lang="en-IN" sz="2400" b="1" dirty="0"/>
            <a:t>Developmental Biology and Genetics, Indian Institute of Science, Bangalore, India</a:t>
          </a:r>
        </a:p>
        <a:p>
          <a:r>
            <a:rPr lang="en-IN" sz="2400" b="1" dirty="0"/>
            <a:t>https://dbg.iisc.ac.in/people/tanweer-hussain/</a:t>
          </a:r>
        </a:p>
      </dgm:t>
    </dgm:pt>
    <dgm:pt modelId="{2DEDE990-27B3-494D-BD56-70A5332D114B}" type="parTrans" cxnId="{9BA19948-71BE-49DE-80AF-7C7AFE958FF8}">
      <dgm:prSet/>
      <dgm:spPr/>
      <dgm:t>
        <a:bodyPr/>
        <a:lstStyle/>
        <a:p>
          <a:endParaRPr lang="en-IN" sz="2400" b="1"/>
        </a:p>
      </dgm:t>
    </dgm:pt>
    <dgm:pt modelId="{25FB91C8-D9E6-4221-808A-AE2749C50ABF}" type="sibTrans" cxnId="{9BA19948-71BE-49DE-80AF-7C7AFE958FF8}">
      <dgm:prSet/>
      <dgm:spPr/>
      <dgm:t>
        <a:bodyPr/>
        <a:lstStyle/>
        <a:p>
          <a:endParaRPr lang="en-IN" sz="2400" b="1"/>
        </a:p>
      </dgm:t>
    </dgm:pt>
    <dgm:pt modelId="{6377ACC3-0D6D-46EB-9F29-47AE248DB809}">
      <dgm:prSet custT="1"/>
      <dgm:spPr/>
      <dgm:t>
        <a:bodyPr/>
        <a:lstStyle/>
        <a:p>
          <a:r>
            <a:rPr lang="en-IN" sz="2800" b="1" dirty="0"/>
            <a:t>Prof. </a:t>
          </a:r>
          <a:r>
            <a:rPr lang="en-IN" sz="2800" b="1" i="0" dirty="0"/>
            <a:t>Aravind </a:t>
          </a:r>
          <a:r>
            <a:rPr lang="en-IN" sz="2800" b="1" i="0" dirty="0" err="1"/>
            <a:t>Penmatsa</a:t>
          </a:r>
          <a:endParaRPr lang="en-IN" sz="2800" b="1" i="0" dirty="0"/>
        </a:p>
        <a:p>
          <a:r>
            <a:rPr lang="en-IN" sz="2400" b="1" dirty="0"/>
            <a:t>Molecular Biophysics Unit, Indian Institute of Science, Bangalore, India</a:t>
          </a:r>
        </a:p>
        <a:p>
          <a:r>
            <a:rPr lang="en-IN" sz="2400" b="1" dirty="0"/>
            <a:t>https://aplabmbu.weebly.com/</a:t>
          </a:r>
        </a:p>
      </dgm:t>
    </dgm:pt>
    <dgm:pt modelId="{2BDED7F4-7904-4E00-97DC-AE125A434D60}" type="parTrans" cxnId="{13C75952-32A7-4241-AB38-4BA390311B99}">
      <dgm:prSet/>
      <dgm:spPr/>
      <dgm:t>
        <a:bodyPr/>
        <a:lstStyle/>
        <a:p>
          <a:endParaRPr lang="en-IN" sz="2400" b="1"/>
        </a:p>
      </dgm:t>
    </dgm:pt>
    <dgm:pt modelId="{808EC3B5-D89C-43CC-9B21-50CEC4FD465F}" type="sibTrans" cxnId="{13C75952-32A7-4241-AB38-4BA390311B99}">
      <dgm:prSet/>
      <dgm:spPr/>
      <dgm:t>
        <a:bodyPr/>
        <a:lstStyle/>
        <a:p>
          <a:endParaRPr lang="en-IN" sz="2400" b="1"/>
        </a:p>
      </dgm:t>
    </dgm:pt>
    <dgm:pt modelId="{350F91DA-9F1C-42E4-947C-F307A92EBCEE}" type="pres">
      <dgm:prSet presAssocID="{95C1571B-E0FE-43DB-BAD5-D72379462F1A}" presName="linearFlow" presStyleCnt="0">
        <dgm:presLayoutVars>
          <dgm:dir/>
          <dgm:resizeHandles val="exact"/>
        </dgm:presLayoutVars>
      </dgm:prSet>
      <dgm:spPr/>
    </dgm:pt>
    <dgm:pt modelId="{F19B46D2-7E0B-40E0-804E-2AA70D24D9ED}" type="pres">
      <dgm:prSet presAssocID="{6377ACC3-0D6D-46EB-9F29-47AE248DB809}" presName="composite" presStyleCnt="0"/>
      <dgm:spPr/>
    </dgm:pt>
    <dgm:pt modelId="{2F1655EF-3B7A-4821-8623-4B4E59404F4D}" type="pres">
      <dgm:prSet presAssocID="{6377ACC3-0D6D-46EB-9F29-47AE248DB809}" presName="imgShp" presStyleLbl="fgImgPlace1" presStyleIdx="0" presStyleCnt="2" custScaleX="80347" custScaleY="77675" custLinFactNeighborX="-14457" custLinFactNeighborY="330"/>
      <dgm:spPr>
        <a:blipFill>
          <a:blip xmlns:r="http://schemas.openxmlformats.org/officeDocument/2006/relationships" r:embed="rId1"/>
          <a:srcRect/>
          <a:stretch>
            <a:fillRect l="-1000" r="-1000"/>
          </a:stretch>
        </a:blipFill>
      </dgm:spPr>
    </dgm:pt>
    <dgm:pt modelId="{2F649A21-449B-482C-880B-023449EF2EF8}" type="pres">
      <dgm:prSet presAssocID="{6377ACC3-0D6D-46EB-9F29-47AE248DB809}" presName="txShp" presStyleLbl="node1" presStyleIdx="0" presStyleCnt="2" custScaleX="136273" custScaleY="75201" custLinFactNeighborX="1181">
        <dgm:presLayoutVars>
          <dgm:bulletEnabled val="1"/>
        </dgm:presLayoutVars>
      </dgm:prSet>
      <dgm:spPr/>
    </dgm:pt>
    <dgm:pt modelId="{8C8EB9A9-410E-4849-9EE5-5148A0473A2D}" type="pres">
      <dgm:prSet presAssocID="{808EC3B5-D89C-43CC-9B21-50CEC4FD465F}" presName="spacing" presStyleCnt="0"/>
      <dgm:spPr/>
    </dgm:pt>
    <dgm:pt modelId="{28D67965-A5D8-453D-A58D-AA4C31359015}" type="pres">
      <dgm:prSet presAssocID="{4D192ED7-2E55-40F3-A4D0-B5226E937AEC}" presName="composite" presStyleCnt="0"/>
      <dgm:spPr/>
    </dgm:pt>
    <dgm:pt modelId="{798917A3-B797-42D3-9E8A-66087E3A6C2D}" type="pres">
      <dgm:prSet presAssocID="{4D192ED7-2E55-40F3-A4D0-B5226E937AEC}" presName="imgShp" presStyleLbl="fgImgPlace1" presStyleIdx="1" presStyleCnt="2" custScaleX="79468" custScaleY="79468" custLinFactNeighborX="-17423" custLinFactNeighborY="31"/>
      <dgm:spPr>
        <a:blipFill>
          <a:blip xmlns:r="http://schemas.openxmlformats.org/officeDocument/2006/relationships" r:embed="rId2"/>
          <a:srcRect/>
          <a:stretch>
            <a:fillRect l="-7000" r="-7000"/>
          </a:stretch>
        </a:blipFill>
      </dgm:spPr>
    </dgm:pt>
    <dgm:pt modelId="{F9BAC0A1-C259-4DCB-AA99-25002EE4622D}" type="pres">
      <dgm:prSet presAssocID="{4D192ED7-2E55-40F3-A4D0-B5226E937AEC}" presName="txShp" presStyleLbl="node1" presStyleIdx="1" presStyleCnt="2" custScaleX="136278" custScaleY="75201" custLinFactNeighborX="1132">
        <dgm:presLayoutVars>
          <dgm:bulletEnabled val="1"/>
        </dgm:presLayoutVars>
      </dgm:prSet>
      <dgm:spPr/>
    </dgm:pt>
  </dgm:ptLst>
  <dgm:cxnLst>
    <dgm:cxn modelId="{9BA19948-71BE-49DE-80AF-7C7AFE958FF8}" srcId="{95C1571B-E0FE-43DB-BAD5-D72379462F1A}" destId="{4D192ED7-2E55-40F3-A4D0-B5226E937AEC}" srcOrd="1" destOrd="0" parTransId="{2DEDE990-27B3-494D-BD56-70A5332D114B}" sibTransId="{25FB91C8-D9E6-4221-808A-AE2749C50ABF}"/>
    <dgm:cxn modelId="{13C75952-32A7-4241-AB38-4BA390311B99}" srcId="{95C1571B-E0FE-43DB-BAD5-D72379462F1A}" destId="{6377ACC3-0D6D-46EB-9F29-47AE248DB809}" srcOrd="0" destOrd="0" parTransId="{2BDED7F4-7904-4E00-97DC-AE125A434D60}" sibTransId="{808EC3B5-D89C-43CC-9B21-50CEC4FD465F}"/>
    <dgm:cxn modelId="{77312455-6B69-4E1F-9093-EC6C176F9C36}" type="presOf" srcId="{95C1571B-E0FE-43DB-BAD5-D72379462F1A}" destId="{350F91DA-9F1C-42E4-947C-F307A92EBCEE}" srcOrd="0" destOrd="0" presId="urn:microsoft.com/office/officeart/2005/8/layout/vList3"/>
    <dgm:cxn modelId="{B372E458-F17A-43EA-86A1-91AAD2E95ADC}" type="presOf" srcId="{6377ACC3-0D6D-46EB-9F29-47AE248DB809}" destId="{2F649A21-449B-482C-880B-023449EF2EF8}" srcOrd="0" destOrd="0" presId="urn:microsoft.com/office/officeart/2005/8/layout/vList3"/>
    <dgm:cxn modelId="{B8FF72CB-65A9-43AB-94C8-5D1676AB9853}" type="presOf" srcId="{4D192ED7-2E55-40F3-A4D0-B5226E937AEC}" destId="{F9BAC0A1-C259-4DCB-AA99-25002EE4622D}" srcOrd="0" destOrd="0" presId="urn:microsoft.com/office/officeart/2005/8/layout/vList3"/>
    <dgm:cxn modelId="{5AE61F4C-A981-4645-AADB-65ADB2931F22}" type="presParOf" srcId="{350F91DA-9F1C-42E4-947C-F307A92EBCEE}" destId="{F19B46D2-7E0B-40E0-804E-2AA70D24D9ED}" srcOrd="0" destOrd="0" presId="urn:microsoft.com/office/officeart/2005/8/layout/vList3"/>
    <dgm:cxn modelId="{C4A0E42D-A7C5-4406-AD8A-CFBA8AF2A5C8}" type="presParOf" srcId="{F19B46D2-7E0B-40E0-804E-2AA70D24D9ED}" destId="{2F1655EF-3B7A-4821-8623-4B4E59404F4D}" srcOrd="0" destOrd="0" presId="urn:microsoft.com/office/officeart/2005/8/layout/vList3"/>
    <dgm:cxn modelId="{85C30056-5363-4B73-B8EC-945730860EB9}" type="presParOf" srcId="{F19B46D2-7E0B-40E0-804E-2AA70D24D9ED}" destId="{2F649A21-449B-482C-880B-023449EF2EF8}" srcOrd="1" destOrd="0" presId="urn:microsoft.com/office/officeart/2005/8/layout/vList3"/>
    <dgm:cxn modelId="{2670B8AB-E2A0-43B8-AD32-F67AE1047361}" type="presParOf" srcId="{350F91DA-9F1C-42E4-947C-F307A92EBCEE}" destId="{8C8EB9A9-410E-4849-9EE5-5148A0473A2D}" srcOrd="1" destOrd="0" presId="urn:microsoft.com/office/officeart/2005/8/layout/vList3"/>
    <dgm:cxn modelId="{18105FA9-85D6-43D3-8924-AA9743AD1D8E}" type="presParOf" srcId="{350F91DA-9F1C-42E4-947C-F307A92EBCEE}" destId="{28D67965-A5D8-453D-A58D-AA4C31359015}" srcOrd="2" destOrd="0" presId="urn:microsoft.com/office/officeart/2005/8/layout/vList3"/>
    <dgm:cxn modelId="{97A7C718-1C6F-42CC-A280-41103D4B1045}" type="presParOf" srcId="{28D67965-A5D8-453D-A58D-AA4C31359015}" destId="{798917A3-B797-42D3-9E8A-66087E3A6C2D}" srcOrd="0" destOrd="0" presId="urn:microsoft.com/office/officeart/2005/8/layout/vList3"/>
    <dgm:cxn modelId="{B6B0BD95-58B7-40B6-A7E1-3617DDA0BC77}" type="presParOf" srcId="{28D67965-A5D8-453D-A58D-AA4C31359015}" destId="{F9BAC0A1-C259-4DCB-AA99-25002EE4622D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95C1571B-E0FE-43DB-BAD5-D72379462F1A}" type="doc">
      <dgm:prSet loTypeId="urn:microsoft.com/office/officeart/2005/8/layout/vList3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IN"/>
        </a:p>
      </dgm:t>
    </dgm:pt>
    <dgm:pt modelId="{4D192ED7-2E55-40F3-A4D0-B5226E937AEC}">
      <dgm:prSet/>
      <dgm:spPr/>
      <dgm:t>
        <a:bodyPr/>
        <a:lstStyle/>
        <a:p>
          <a:r>
            <a:rPr lang="en-IN" dirty="0"/>
            <a:t>Expand wet-lab and AI teams</a:t>
          </a:r>
        </a:p>
      </dgm:t>
    </dgm:pt>
    <dgm:pt modelId="{2DEDE990-27B3-494D-BD56-70A5332D114B}" type="parTrans" cxnId="{9BA19948-71BE-49DE-80AF-7C7AFE958FF8}">
      <dgm:prSet/>
      <dgm:spPr/>
      <dgm:t>
        <a:bodyPr/>
        <a:lstStyle/>
        <a:p>
          <a:endParaRPr lang="en-IN"/>
        </a:p>
      </dgm:t>
    </dgm:pt>
    <dgm:pt modelId="{25FB91C8-D9E6-4221-808A-AE2749C50ABF}" type="sibTrans" cxnId="{9BA19948-71BE-49DE-80AF-7C7AFE958FF8}">
      <dgm:prSet/>
      <dgm:spPr/>
      <dgm:t>
        <a:bodyPr/>
        <a:lstStyle/>
        <a:p>
          <a:endParaRPr lang="en-IN"/>
        </a:p>
      </dgm:t>
    </dgm:pt>
    <dgm:pt modelId="{6377ACC3-0D6D-46EB-9F29-47AE248DB809}">
      <dgm:prSet/>
      <dgm:spPr/>
      <dgm:t>
        <a:bodyPr/>
        <a:lstStyle/>
        <a:p>
          <a:r>
            <a:rPr lang="en-IN" dirty="0"/>
            <a:t>Automate and scale platforms</a:t>
          </a:r>
          <a:endParaRPr lang="en-IN" b="0" dirty="0"/>
        </a:p>
      </dgm:t>
    </dgm:pt>
    <dgm:pt modelId="{2BDED7F4-7904-4E00-97DC-AE125A434D60}" type="parTrans" cxnId="{13C75952-32A7-4241-AB38-4BA390311B99}">
      <dgm:prSet/>
      <dgm:spPr/>
      <dgm:t>
        <a:bodyPr/>
        <a:lstStyle/>
        <a:p>
          <a:endParaRPr lang="en-IN"/>
        </a:p>
      </dgm:t>
    </dgm:pt>
    <dgm:pt modelId="{808EC3B5-D89C-43CC-9B21-50CEC4FD465F}" type="sibTrans" cxnId="{13C75952-32A7-4241-AB38-4BA390311B99}">
      <dgm:prSet/>
      <dgm:spPr/>
      <dgm:t>
        <a:bodyPr/>
        <a:lstStyle/>
        <a:p>
          <a:endParaRPr lang="en-IN"/>
        </a:p>
      </dgm:t>
    </dgm:pt>
    <dgm:pt modelId="{B41B9F06-4399-4FAD-8A20-6F0D7A5A2E24}">
      <dgm:prSet/>
      <dgm:spPr/>
      <dgm:t>
        <a:bodyPr/>
        <a:lstStyle/>
        <a:p>
          <a:r>
            <a:rPr lang="en-IN" dirty="0"/>
            <a:t>Train predictive models and deliver client campaigns</a:t>
          </a:r>
        </a:p>
      </dgm:t>
    </dgm:pt>
    <dgm:pt modelId="{98F67BD1-44C7-46A0-9F92-BCEB57CC958C}" type="parTrans" cxnId="{E65EBF48-68DE-4334-A3F1-A491C034BB12}">
      <dgm:prSet/>
      <dgm:spPr/>
      <dgm:t>
        <a:bodyPr/>
        <a:lstStyle/>
        <a:p>
          <a:endParaRPr lang="en-IN"/>
        </a:p>
      </dgm:t>
    </dgm:pt>
    <dgm:pt modelId="{35D4AF05-F9BA-460A-A3E3-5A56BC6569AF}" type="sibTrans" cxnId="{E65EBF48-68DE-4334-A3F1-A491C034BB12}">
      <dgm:prSet/>
      <dgm:spPr/>
      <dgm:t>
        <a:bodyPr/>
        <a:lstStyle/>
        <a:p>
          <a:endParaRPr lang="en-IN"/>
        </a:p>
      </dgm:t>
    </dgm:pt>
    <dgm:pt modelId="{350F91DA-9F1C-42E4-947C-F307A92EBCEE}" type="pres">
      <dgm:prSet presAssocID="{95C1571B-E0FE-43DB-BAD5-D72379462F1A}" presName="linearFlow" presStyleCnt="0">
        <dgm:presLayoutVars>
          <dgm:dir/>
          <dgm:resizeHandles val="exact"/>
        </dgm:presLayoutVars>
      </dgm:prSet>
      <dgm:spPr/>
    </dgm:pt>
    <dgm:pt modelId="{28D67965-A5D8-453D-A58D-AA4C31359015}" type="pres">
      <dgm:prSet presAssocID="{4D192ED7-2E55-40F3-A4D0-B5226E937AEC}" presName="composite" presStyleCnt="0"/>
      <dgm:spPr/>
    </dgm:pt>
    <dgm:pt modelId="{798917A3-B797-42D3-9E8A-66087E3A6C2D}" type="pres">
      <dgm:prSet presAssocID="{4D192ED7-2E55-40F3-A4D0-B5226E937AEC}" presName="imgShp" presStyleLbl="fgImgPlace1" presStyleIdx="0" presStyleCnt="3" custLinFactNeighborX="-46143"/>
      <dgm:spPr/>
    </dgm:pt>
    <dgm:pt modelId="{F9BAC0A1-C259-4DCB-AA99-25002EE4622D}" type="pres">
      <dgm:prSet presAssocID="{4D192ED7-2E55-40F3-A4D0-B5226E937AEC}" presName="txShp" presStyleLbl="node1" presStyleIdx="0" presStyleCnt="3" custLinFactNeighborX="-15984">
        <dgm:presLayoutVars>
          <dgm:bulletEnabled val="1"/>
        </dgm:presLayoutVars>
      </dgm:prSet>
      <dgm:spPr/>
    </dgm:pt>
    <dgm:pt modelId="{A1FA557C-0DBC-476D-A405-6FAE7084BE5C}" type="pres">
      <dgm:prSet presAssocID="{25FB91C8-D9E6-4221-808A-AE2749C50ABF}" presName="spacing" presStyleCnt="0"/>
      <dgm:spPr/>
    </dgm:pt>
    <dgm:pt modelId="{F19B46D2-7E0B-40E0-804E-2AA70D24D9ED}" type="pres">
      <dgm:prSet presAssocID="{6377ACC3-0D6D-46EB-9F29-47AE248DB809}" presName="composite" presStyleCnt="0"/>
      <dgm:spPr/>
    </dgm:pt>
    <dgm:pt modelId="{2F1655EF-3B7A-4821-8623-4B4E59404F4D}" type="pres">
      <dgm:prSet presAssocID="{6377ACC3-0D6D-46EB-9F29-47AE248DB809}" presName="imgShp" presStyleLbl="fgImgPlace1" presStyleIdx="1" presStyleCnt="3" custLinFactNeighborX="-46143"/>
      <dgm:spPr/>
    </dgm:pt>
    <dgm:pt modelId="{2F649A21-449B-482C-880B-023449EF2EF8}" type="pres">
      <dgm:prSet presAssocID="{6377ACC3-0D6D-46EB-9F29-47AE248DB809}" presName="txShp" presStyleLbl="node1" presStyleIdx="1" presStyleCnt="3" custLinFactNeighborX="-15984">
        <dgm:presLayoutVars>
          <dgm:bulletEnabled val="1"/>
        </dgm:presLayoutVars>
      </dgm:prSet>
      <dgm:spPr/>
    </dgm:pt>
    <dgm:pt modelId="{8C8EB9A9-410E-4849-9EE5-5148A0473A2D}" type="pres">
      <dgm:prSet presAssocID="{808EC3B5-D89C-43CC-9B21-50CEC4FD465F}" presName="spacing" presStyleCnt="0"/>
      <dgm:spPr/>
    </dgm:pt>
    <dgm:pt modelId="{CE07E686-9002-4FF8-9416-895DDFA32DB2}" type="pres">
      <dgm:prSet presAssocID="{B41B9F06-4399-4FAD-8A20-6F0D7A5A2E24}" presName="composite" presStyleCnt="0"/>
      <dgm:spPr/>
    </dgm:pt>
    <dgm:pt modelId="{EAC7645E-A65A-4008-80C2-BE7DB5CDCF00}" type="pres">
      <dgm:prSet presAssocID="{B41B9F06-4399-4FAD-8A20-6F0D7A5A2E24}" presName="imgShp" presStyleLbl="fgImgPlace1" presStyleIdx="2" presStyleCnt="3" custLinFactNeighborX="-46143"/>
      <dgm:spPr/>
    </dgm:pt>
    <dgm:pt modelId="{D0EE7E6E-9068-4CF4-9EC5-432A5FEBE6DF}" type="pres">
      <dgm:prSet presAssocID="{B41B9F06-4399-4FAD-8A20-6F0D7A5A2E24}" presName="txShp" presStyleLbl="node1" presStyleIdx="2" presStyleCnt="3" custLinFactNeighborX="-15984">
        <dgm:presLayoutVars>
          <dgm:bulletEnabled val="1"/>
        </dgm:presLayoutVars>
      </dgm:prSet>
      <dgm:spPr/>
    </dgm:pt>
  </dgm:ptLst>
  <dgm:cxnLst>
    <dgm:cxn modelId="{4A042D15-F7CE-4207-A979-5305796BF3F2}" type="presOf" srcId="{4D192ED7-2E55-40F3-A4D0-B5226E937AEC}" destId="{F9BAC0A1-C259-4DCB-AA99-25002EE4622D}" srcOrd="0" destOrd="0" presId="urn:microsoft.com/office/officeart/2005/8/layout/vList3"/>
    <dgm:cxn modelId="{9BA19948-71BE-49DE-80AF-7C7AFE958FF8}" srcId="{95C1571B-E0FE-43DB-BAD5-D72379462F1A}" destId="{4D192ED7-2E55-40F3-A4D0-B5226E937AEC}" srcOrd="0" destOrd="0" parTransId="{2DEDE990-27B3-494D-BD56-70A5332D114B}" sibTransId="{25FB91C8-D9E6-4221-808A-AE2749C50ABF}"/>
    <dgm:cxn modelId="{E65EBF48-68DE-4334-A3F1-A491C034BB12}" srcId="{95C1571B-E0FE-43DB-BAD5-D72379462F1A}" destId="{B41B9F06-4399-4FAD-8A20-6F0D7A5A2E24}" srcOrd="2" destOrd="0" parTransId="{98F67BD1-44C7-46A0-9F92-BCEB57CC958C}" sibTransId="{35D4AF05-F9BA-460A-A3E3-5A56BC6569AF}"/>
    <dgm:cxn modelId="{13C75952-32A7-4241-AB38-4BA390311B99}" srcId="{95C1571B-E0FE-43DB-BAD5-D72379462F1A}" destId="{6377ACC3-0D6D-46EB-9F29-47AE248DB809}" srcOrd="1" destOrd="0" parTransId="{2BDED7F4-7904-4E00-97DC-AE125A434D60}" sibTransId="{808EC3B5-D89C-43CC-9B21-50CEC4FD465F}"/>
    <dgm:cxn modelId="{77312455-6B69-4E1F-9093-EC6C176F9C36}" type="presOf" srcId="{95C1571B-E0FE-43DB-BAD5-D72379462F1A}" destId="{350F91DA-9F1C-42E4-947C-F307A92EBCEE}" srcOrd="0" destOrd="0" presId="urn:microsoft.com/office/officeart/2005/8/layout/vList3"/>
    <dgm:cxn modelId="{D6FB5592-27FF-4260-A8A9-46005A41A2F6}" type="presOf" srcId="{B41B9F06-4399-4FAD-8A20-6F0D7A5A2E24}" destId="{D0EE7E6E-9068-4CF4-9EC5-432A5FEBE6DF}" srcOrd="0" destOrd="0" presId="urn:microsoft.com/office/officeart/2005/8/layout/vList3"/>
    <dgm:cxn modelId="{120D59D2-07A3-41DC-9FCB-B5C8ABFFD37F}" type="presOf" srcId="{6377ACC3-0D6D-46EB-9F29-47AE248DB809}" destId="{2F649A21-449B-482C-880B-023449EF2EF8}" srcOrd="0" destOrd="0" presId="urn:microsoft.com/office/officeart/2005/8/layout/vList3"/>
    <dgm:cxn modelId="{BAFB740E-3F48-4DC0-87CB-FCAA7950A712}" type="presParOf" srcId="{350F91DA-9F1C-42E4-947C-F307A92EBCEE}" destId="{28D67965-A5D8-453D-A58D-AA4C31359015}" srcOrd="0" destOrd="0" presId="urn:microsoft.com/office/officeart/2005/8/layout/vList3"/>
    <dgm:cxn modelId="{222FB210-9461-472F-99A6-70150AD55D52}" type="presParOf" srcId="{28D67965-A5D8-453D-A58D-AA4C31359015}" destId="{798917A3-B797-42D3-9E8A-66087E3A6C2D}" srcOrd="0" destOrd="0" presId="urn:microsoft.com/office/officeart/2005/8/layout/vList3"/>
    <dgm:cxn modelId="{8B41B73B-DE15-4EF0-997B-EDC680543362}" type="presParOf" srcId="{28D67965-A5D8-453D-A58D-AA4C31359015}" destId="{F9BAC0A1-C259-4DCB-AA99-25002EE4622D}" srcOrd="1" destOrd="0" presId="urn:microsoft.com/office/officeart/2005/8/layout/vList3"/>
    <dgm:cxn modelId="{0955A74B-02F0-4869-A2D1-F9DE1BD8056F}" type="presParOf" srcId="{350F91DA-9F1C-42E4-947C-F307A92EBCEE}" destId="{A1FA557C-0DBC-476D-A405-6FAE7084BE5C}" srcOrd="1" destOrd="0" presId="urn:microsoft.com/office/officeart/2005/8/layout/vList3"/>
    <dgm:cxn modelId="{F00D9C4E-1452-41BA-8ECF-2433A63D4579}" type="presParOf" srcId="{350F91DA-9F1C-42E4-947C-F307A92EBCEE}" destId="{F19B46D2-7E0B-40E0-804E-2AA70D24D9ED}" srcOrd="2" destOrd="0" presId="urn:microsoft.com/office/officeart/2005/8/layout/vList3"/>
    <dgm:cxn modelId="{D76890EE-8E46-4587-B8EF-55D85BF9A41E}" type="presParOf" srcId="{F19B46D2-7E0B-40E0-804E-2AA70D24D9ED}" destId="{2F1655EF-3B7A-4821-8623-4B4E59404F4D}" srcOrd="0" destOrd="0" presId="urn:microsoft.com/office/officeart/2005/8/layout/vList3"/>
    <dgm:cxn modelId="{DF4608D7-64DE-4CCA-8CD0-1689AE872072}" type="presParOf" srcId="{F19B46D2-7E0B-40E0-804E-2AA70D24D9ED}" destId="{2F649A21-449B-482C-880B-023449EF2EF8}" srcOrd="1" destOrd="0" presId="urn:microsoft.com/office/officeart/2005/8/layout/vList3"/>
    <dgm:cxn modelId="{C6010D4F-964B-4530-8757-46C41B548E30}" type="presParOf" srcId="{350F91DA-9F1C-42E4-947C-F307A92EBCEE}" destId="{8C8EB9A9-410E-4849-9EE5-5148A0473A2D}" srcOrd="3" destOrd="0" presId="urn:microsoft.com/office/officeart/2005/8/layout/vList3"/>
    <dgm:cxn modelId="{6519C97F-1309-4BE1-926A-6400794F3349}" type="presParOf" srcId="{350F91DA-9F1C-42E4-947C-F307A92EBCEE}" destId="{CE07E686-9002-4FF8-9416-895DDFA32DB2}" srcOrd="4" destOrd="0" presId="urn:microsoft.com/office/officeart/2005/8/layout/vList3"/>
    <dgm:cxn modelId="{105A6244-BD60-4FBA-99FE-D98E1856AD6F}" type="presParOf" srcId="{CE07E686-9002-4FF8-9416-895DDFA32DB2}" destId="{EAC7645E-A65A-4008-80C2-BE7DB5CDCF00}" srcOrd="0" destOrd="0" presId="urn:microsoft.com/office/officeart/2005/8/layout/vList3"/>
    <dgm:cxn modelId="{7B1A1662-815F-4181-B34C-B0789B5AFDC6}" type="presParOf" srcId="{CE07E686-9002-4FF8-9416-895DDFA32DB2}" destId="{D0EE7E6E-9068-4CF4-9EC5-432A5FEBE6DF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95C1571B-E0FE-43DB-BAD5-D72379462F1A}" type="doc">
      <dgm:prSet loTypeId="urn:microsoft.com/office/officeart/2005/8/layout/vList3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IN"/>
        </a:p>
      </dgm:t>
    </dgm:pt>
    <dgm:pt modelId="{4D192ED7-2E55-40F3-A4D0-B5226E937AEC}">
      <dgm:prSet/>
      <dgm:spPr/>
      <dgm:t>
        <a:bodyPr/>
        <a:lstStyle/>
        <a:p>
          <a:r>
            <a:rPr lang="en-US" b="1" dirty="0"/>
            <a:t>AI</a:t>
          </a:r>
          <a:r>
            <a:rPr lang="en-US" dirty="0"/>
            <a:t> has transformed the biotech industry, but </a:t>
          </a:r>
          <a:r>
            <a:rPr lang="en-US" b="1" dirty="0"/>
            <a:t>stalled by Data</a:t>
          </a:r>
          <a:r>
            <a:rPr lang="en-US" dirty="0"/>
            <a:t> gaps.</a:t>
          </a:r>
          <a:endParaRPr lang="en-IN" dirty="0"/>
        </a:p>
      </dgm:t>
    </dgm:pt>
    <dgm:pt modelId="{2DEDE990-27B3-494D-BD56-70A5332D114B}" type="parTrans" cxnId="{9BA19948-71BE-49DE-80AF-7C7AFE958FF8}">
      <dgm:prSet/>
      <dgm:spPr/>
      <dgm:t>
        <a:bodyPr/>
        <a:lstStyle/>
        <a:p>
          <a:endParaRPr lang="en-IN"/>
        </a:p>
      </dgm:t>
    </dgm:pt>
    <dgm:pt modelId="{25FB91C8-D9E6-4221-808A-AE2749C50ABF}" type="sibTrans" cxnId="{9BA19948-71BE-49DE-80AF-7C7AFE958FF8}">
      <dgm:prSet/>
      <dgm:spPr/>
      <dgm:t>
        <a:bodyPr/>
        <a:lstStyle/>
        <a:p>
          <a:endParaRPr lang="en-IN"/>
        </a:p>
      </dgm:t>
    </dgm:pt>
    <dgm:pt modelId="{6377ACC3-0D6D-46EB-9F29-47AE248DB809}">
      <dgm:prSet/>
      <dgm:spPr/>
      <dgm:t>
        <a:bodyPr/>
        <a:lstStyle/>
        <a:p>
          <a:r>
            <a:rPr lang="en-US" b="1" dirty="0"/>
            <a:t>Our 3-phase growth path</a:t>
          </a:r>
          <a:r>
            <a:rPr lang="en-US" dirty="0"/>
            <a:t> “data engine → AI layer → full-stack partner” fill these gaps at multiple level.</a:t>
          </a:r>
          <a:endParaRPr lang="en-IN" b="0" dirty="0"/>
        </a:p>
      </dgm:t>
    </dgm:pt>
    <dgm:pt modelId="{2BDED7F4-7904-4E00-97DC-AE125A434D60}" type="parTrans" cxnId="{13C75952-32A7-4241-AB38-4BA390311B99}">
      <dgm:prSet/>
      <dgm:spPr/>
      <dgm:t>
        <a:bodyPr/>
        <a:lstStyle/>
        <a:p>
          <a:endParaRPr lang="en-IN"/>
        </a:p>
      </dgm:t>
    </dgm:pt>
    <dgm:pt modelId="{808EC3B5-D89C-43CC-9B21-50CEC4FD465F}" type="sibTrans" cxnId="{13C75952-32A7-4241-AB38-4BA390311B99}">
      <dgm:prSet/>
      <dgm:spPr/>
      <dgm:t>
        <a:bodyPr/>
        <a:lstStyle/>
        <a:p>
          <a:endParaRPr lang="en-IN"/>
        </a:p>
      </dgm:t>
    </dgm:pt>
    <dgm:pt modelId="{B41B9F06-4399-4FAD-8A20-6F0D7A5A2E24}">
      <dgm:prSet/>
      <dgm:spPr/>
      <dgm:t>
        <a:bodyPr/>
        <a:lstStyle/>
        <a:p>
          <a:r>
            <a:rPr lang="en-US" b="1" dirty="0"/>
            <a:t>Recursion </a:t>
          </a:r>
          <a:r>
            <a:rPr lang="en-US" dirty="0"/>
            <a:t>proved that the 3-Phase growth model is a winning strategy. They did that in cell biology — </a:t>
          </a:r>
          <a:r>
            <a:rPr lang="en-US" dirty="0" err="1"/>
            <a:t>PiBook</a:t>
          </a:r>
          <a:r>
            <a:rPr lang="en-US" dirty="0"/>
            <a:t> is doing it for protein design.</a:t>
          </a:r>
          <a:endParaRPr lang="en-IN" dirty="0"/>
        </a:p>
      </dgm:t>
    </dgm:pt>
    <dgm:pt modelId="{98F67BD1-44C7-46A0-9F92-BCEB57CC958C}" type="parTrans" cxnId="{E65EBF48-68DE-4334-A3F1-A491C034BB12}">
      <dgm:prSet/>
      <dgm:spPr/>
      <dgm:t>
        <a:bodyPr/>
        <a:lstStyle/>
        <a:p>
          <a:endParaRPr lang="en-IN"/>
        </a:p>
      </dgm:t>
    </dgm:pt>
    <dgm:pt modelId="{35D4AF05-F9BA-460A-A3E3-5A56BC6569AF}" type="sibTrans" cxnId="{E65EBF48-68DE-4334-A3F1-A491C034BB12}">
      <dgm:prSet/>
      <dgm:spPr/>
      <dgm:t>
        <a:bodyPr/>
        <a:lstStyle/>
        <a:p>
          <a:endParaRPr lang="en-IN"/>
        </a:p>
      </dgm:t>
    </dgm:pt>
    <dgm:pt modelId="{350F91DA-9F1C-42E4-947C-F307A92EBCEE}" type="pres">
      <dgm:prSet presAssocID="{95C1571B-E0FE-43DB-BAD5-D72379462F1A}" presName="linearFlow" presStyleCnt="0">
        <dgm:presLayoutVars>
          <dgm:dir/>
          <dgm:resizeHandles val="exact"/>
        </dgm:presLayoutVars>
      </dgm:prSet>
      <dgm:spPr/>
    </dgm:pt>
    <dgm:pt modelId="{28D67965-A5D8-453D-A58D-AA4C31359015}" type="pres">
      <dgm:prSet presAssocID="{4D192ED7-2E55-40F3-A4D0-B5226E937AEC}" presName="composite" presStyleCnt="0"/>
      <dgm:spPr/>
    </dgm:pt>
    <dgm:pt modelId="{798917A3-B797-42D3-9E8A-66087E3A6C2D}" type="pres">
      <dgm:prSet presAssocID="{4D192ED7-2E55-40F3-A4D0-B5226E937AEC}" presName="imgShp" presStyleLbl="fgImgPlace1" presStyleIdx="0" presStyleCnt="3" custLinFactNeighborX="-74342"/>
      <dgm:spPr/>
    </dgm:pt>
    <dgm:pt modelId="{F9BAC0A1-C259-4DCB-AA99-25002EE4622D}" type="pres">
      <dgm:prSet presAssocID="{4D192ED7-2E55-40F3-A4D0-B5226E937AEC}" presName="txShp" presStyleLbl="node1" presStyleIdx="0" presStyleCnt="3" custScaleX="120954" custLinFactNeighborX="-1311">
        <dgm:presLayoutVars>
          <dgm:bulletEnabled val="1"/>
        </dgm:presLayoutVars>
      </dgm:prSet>
      <dgm:spPr/>
    </dgm:pt>
    <dgm:pt modelId="{A1FA557C-0DBC-476D-A405-6FAE7084BE5C}" type="pres">
      <dgm:prSet presAssocID="{25FB91C8-D9E6-4221-808A-AE2749C50ABF}" presName="spacing" presStyleCnt="0"/>
      <dgm:spPr/>
    </dgm:pt>
    <dgm:pt modelId="{F19B46D2-7E0B-40E0-804E-2AA70D24D9ED}" type="pres">
      <dgm:prSet presAssocID="{6377ACC3-0D6D-46EB-9F29-47AE248DB809}" presName="composite" presStyleCnt="0"/>
      <dgm:spPr/>
    </dgm:pt>
    <dgm:pt modelId="{2F1655EF-3B7A-4821-8623-4B4E59404F4D}" type="pres">
      <dgm:prSet presAssocID="{6377ACC3-0D6D-46EB-9F29-47AE248DB809}" presName="imgShp" presStyleLbl="fgImgPlace1" presStyleIdx="1" presStyleCnt="3" custLinFactNeighborX="-74342"/>
      <dgm:spPr/>
    </dgm:pt>
    <dgm:pt modelId="{2F649A21-449B-482C-880B-023449EF2EF8}" type="pres">
      <dgm:prSet presAssocID="{6377ACC3-0D6D-46EB-9F29-47AE248DB809}" presName="txShp" presStyleLbl="node1" presStyleIdx="1" presStyleCnt="3" custScaleX="120954" custLinFactNeighborX="-1311">
        <dgm:presLayoutVars>
          <dgm:bulletEnabled val="1"/>
        </dgm:presLayoutVars>
      </dgm:prSet>
      <dgm:spPr/>
    </dgm:pt>
    <dgm:pt modelId="{8C8EB9A9-410E-4849-9EE5-5148A0473A2D}" type="pres">
      <dgm:prSet presAssocID="{808EC3B5-D89C-43CC-9B21-50CEC4FD465F}" presName="spacing" presStyleCnt="0"/>
      <dgm:spPr/>
    </dgm:pt>
    <dgm:pt modelId="{CE07E686-9002-4FF8-9416-895DDFA32DB2}" type="pres">
      <dgm:prSet presAssocID="{B41B9F06-4399-4FAD-8A20-6F0D7A5A2E24}" presName="composite" presStyleCnt="0"/>
      <dgm:spPr/>
    </dgm:pt>
    <dgm:pt modelId="{EAC7645E-A65A-4008-80C2-BE7DB5CDCF00}" type="pres">
      <dgm:prSet presAssocID="{B41B9F06-4399-4FAD-8A20-6F0D7A5A2E24}" presName="imgShp" presStyleLbl="fgImgPlace1" presStyleIdx="2" presStyleCnt="3" custLinFactNeighborX="-74342"/>
      <dgm:spPr/>
    </dgm:pt>
    <dgm:pt modelId="{D0EE7E6E-9068-4CF4-9EC5-432A5FEBE6DF}" type="pres">
      <dgm:prSet presAssocID="{B41B9F06-4399-4FAD-8A20-6F0D7A5A2E24}" presName="txShp" presStyleLbl="node1" presStyleIdx="2" presStyleCnt="3" custScaleX="120954" custScaleY="99881" custLinFactNeighborX="-1311">
        <dgm:presLayoutVars>
          <dgm:bulletEnabled val="1"/>
        </dgm:presLayoutVars>
      </dgm:prSet>
      <dgm:spPr/>
    </dgm:pt>
  </dgm:ptLst>
  <dgm:cxnLst>
    <dgm:cxn modelId="{4A042D15-F7CE-4207-A979-5305796BF3F2}" type="presOf" srcId="{4D192ED7-2E55-40F3-A4D0-B5226E937AEC}" destId="{F9BAC0A1-C259-4DCB-AA99-25002EE4622D}" srcOrd="0" destOrd="0" presId="urn:microsoft.com/office/officeart/2005/8/layout/vList3"/>
    <dgm:cxn modelId="{9BA19948-71BE-49DE-80AF-7C7AFE958FF8}" srcId="{95C1571B-E0FE-43DB-BAD5-D72379462F1A}" destId="{4D192ED7-2E55-40F3-A4D0-B5226E937AEC}" srcOrd="0" destOrd="0" parTransId="{2DEDE990-27B3-494D-BD56-70A5332D114B}" sibTransId="{25FB91C8-D9E6-4221-808A-AE2749C50ABF}"/>
    <dgm:cxn modelId="{E65EBF48-68DE-4334-A3F1-A491C034BB12}" srcId="{95C1571B-E0FE-43DB-BAD5-D72379462F1A}" destId="{B41B9F06-4399-4FAD-8A20-6F0D7A5A2E24}" srcOrd="2" destOrd="0" parTransId="{98F67BD1-44C7-46A0-9F92-BCEB57CC958C}" sibTransId="{35D4AF05-F9BA-460A-A3E3-5A56BC6569AF}"/>
    <dgm:cxn modelId="{13C75952-32A7-4241-AB38-4BA390311B99}" srcId="{95C1571B-E0FE-43DB-BAD5-D72379462F1A}" destId="{6377ACC3-0D6D-46EB-9F29-47AE248DB809}" srcOrd="1" destOrd="0" parTransId="{2BDED7F4-7904-4E00-97DC-AE125A434D60}" sibTransId="{808EC3B5-D89C-43CC-9B21-50CEC4FD465F}"/>
    <dgm:cxn modelId="{77312455-6B69-4E1F-9093-EC6C176F9C36}" type="presOf" srcId="{95C1571B-E0FE-43DB-BAD5-D72379462F1A}" destId="{350F91DA-9F1C-42E4-947C-F307A92EBCEE}" srcOrd="0" destOrd="0" presId="urn:microsoft.com/office/officeart/2005/8/layout/vList3"/>
    <dgm:cxn modelId="{D6FB5592-27FF-4260-A8A9-46005A41A2F6}" type="presOf" srcId="{B41B9F06-4399-4FAD-8A20-6F0D7A5A2E24}" destId="{D0EE7E6E-9068-4CF4-9EC5-432A5FEBE6DF}" srcOrd="0" destOrd="0" presId="urn:microsoft.com/office/officeart/2005/8/layout/vList3"/>
    <dgm:cxn modelId="{120D59D2-07A3-41DC-9FCB-B5C8ABFFD37F}" type="presOf" srcId="{6377ACC3-0D6D-46EB-9F29-47AE248DB809}" destId="{2F649A21-449B-482C-880B-023449EF2EF8}" srcOrd="0" destOrd="0" presId="urn:microsoft.com/office/officeart/2005/8/layout/vList3"/>
    <dgm:cxn modelId="{BAFB740E-3F48-4DC0-87CB-FCAA7950A712}" type="presParOf" srcId="{350F91DA-9F1C-42E4-947C-F307A92EBCEE}" destId="{28D67965-A5D8-453D-A58D-AA4C31359015}" srcOrd="0" destOrd="0" presId="urn:microsoft.com/office/officeart/2005/8/layout/vList3"/>
    <dgm:cxn modelId="{222FB210-9461-472F-99A6-70150AD55D52}" type="presParOf" srcId="{28D67965-A5D8-453D-A58D-AA4C31359015}" destId="{798917A3-B797-42D3-9E8A-66087E3A6C2D}" srcOrd="0" destOrd="0" presId="urn:microsoft.com/office/officeart/2005/8/layout/vList3"/>
    <dgm:cxn modelId="{8B41B73B-DE15-4EF0-997B-EDC680543362}" type="presParOf" srcId="{28D67965-A5D8-453D-A58D-AA4C31359015}" destId="{F9BAC0A1-C259-4DCB-AA99-25002EE4622D}" srcOrd="1" destOrd="0" presId="urn:microsoft.com/office/officeart/2005/8/layout/vList3"/>
    <dgm:cxn modelId="{0955A74B-02F0-4869-A2D1-F9DE1BD8056F}" type="presParOf" srcId="{350F91DA-9F1C-42E4-947C-F307A92EBCEE}" destId="{A1FA557C-0DBC-476D-A405-6FAE7084BE5C}" srcOrd="1" destOrd="0" presId="urn:microsoft.com/office/officeart/2005/8/layout/vList3"/>
    <dgm:cxn modelId="{F00D9C4E-1452-41BA-8ECF-2433A63D4579}" type="presParOf" srcId="{350F91DA-9F1C-42E4-947C-F307A92EBCEE}" destId="{F19B46D2-7E0B-40E0-804E-2AA70D24D9ED}" srcOrd="2" destOrd="0" presId="urn:microsoft.com/office/officeart/2005/8/layout/vList3"/>
    <dgm:cxn modelId="{D76890EE-8E46-4587-B8EF-55D85BF9A41E}" type="presParOf" srcId="{F19B46D2-7E0B-40E0-804E-2AA70D24D9ED}" destId="{2F1655EF-3B7A-4821-8623-4B4E59404F4D}" srcOrd="0" destOrd="0" presId="urn:microsoft.com/office/officeart/2005/8/layout/vList3"/>
    <dgm:cxn modelId="{DF4608D7-64DE-4CCA-8CD0-1689AE872072}" type="presParOf" srcId="{F19B46D2-7E0B-40E0-804E-2AA70D24D9ED}" destId="{2F649A21-449B-482C-880B-023449EF2EF8}" srcOrd="1" destOrd="0" presId="urn:microsoft.com/office/officeart/2005/8/layout/vList3"/>
    <dgm:cxn modelId="{C6010D4F-964B-4530-8757-46C41B548E30}" type="presParOf" srcId="{350F91DA-9F1C-42E4-947C-F307A92EBCEE}" destId="{8C8EB9A9-410E-4849-9EE5-5148A0473A2D}" srcOrd="3" destOrd="0" presId="urn:microsoft.com/office/officeart/2005/8/layout/vList3"/>
    <dgm:cxn modelId="{6519C97F-1309-4BE1-926A-6400794F3349}" type="presParOf" srcId="{350F91DA-9F1C-42E4-947C-F307A92EBCEE}" destId="{CE07E686-9002-4FF8-9416-895DDFA32DB2}" srcOrd="4" destOrd="0" presId="urn:microsoft.com/office/officeart/2005/8/layout/vList3"/>
    <dgm:cxn modelId="{105A6244-BD60-4FBA-99FE-D98E1856AD6F}" type="presParOf" srcId="{CE07E686-9002-4FF8-9416-895DDFA32DB2}" destId="{EAC7645E-A65A-4008-80C2-BE7DB5CDCF00}" srcOrd="0" destOrd="0" presId="urn:microsoft.com/office/officeart/2005/8/layout/vList3"/>
    <dgm:cxn modelId="{7B1A1662-815F-4181-B34C-B0789B5AFDC6}" type="presParOf" srcId="{CE07E686-9002-4FF8-9416-895DDFA32DB2}" destId="{D0EE7E6E-9068-4CF4-9EC5-432A5FEBE6DF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5C1571B-E0FE-43DB-BAD5-D72379462F1A}" type="doc">
      <dgm:prSet loTypeId="urn:microsoft.com/office/officeart/2005/8/layout/vList3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IN"/>
        </a:p>
      </dgm:t>
    </dgm:pt>
    <dgm:pt modelId="{4D192ED7-2E55-40F3-A4D0-B5226E937AEC}">
      <dgm:prSet/>
      <dgm:spPr/>
      <dgm:t>
        <a:bodyPr/>
        <a:lstStyle/>
        <a:p>
          <a:r>
            <a:rPr lang="en-IN" dirty="0"/>
            <a:t>No clear leader in AI-protein design</a:t>
          </a:r>
        </a:p>
      </dgm:t>
    </dgm:pt>
    <dgm:pt modelId="{2DEDE990-27B3-494D-BD56-70A5332D114B}" type="parTrans" cxnId="{9BA19948-71BE-49DE-80AF-7C7AFE958FF8}">
      <dgm:prSet/>
      <dgm:spPr/>
      <dgm:t>
        <a:bodyPr/>
        <a:lstStyle/>
        <a:p>
          <a:endParaRPr lang="en-IN"/>
        </a:p>
      </dgm:t>
    </dgm:pt>
    <dgm:pt modelId="{25FB91C8-D9E6-4221-808A-AE2749C50ABF}" type="sibTrans" cxnId="{9BA19948-71BE-49DE-80AF-7C7AFE958FF8}">
      <dgm:prSet/>
      <dgm:spPr/>
      <dgm:t>
        <a:bodyPr/>
        <a:lstStyle/>
        <a:p>
          <a:endParaRPr lang="en-IN"/>
        </a:p>
      </dgm:t>
    </dgm:pt>
    <dgm:pt modelId="{B41B9F06-4399-4FAD-8A20-6F0D7A5A2E24}">
      <dgm:prSet/>
      <dgm:spPr/>
      <dgm:t>
        <a:bodyPr/>
        <a:lstStyle/>
        <a:p>
          <a:r>
            <a:rPr lang="en-IN" dirty="0"/>
            <a:t>Whoever owns the right data will lead this field</a:t>
          </a:r>
        </a:p>
      </dgm:t>
    </dgm:pt>
    <dgm:pt modelId="{98F67BD1-44C7-46A0-9F92-BCEB57CC958C}" type="parTrans" cxnId="{E65EBF48-68DE-4334-A3F1-A491C034BB12}">
      <dgm:prSet/>
      <dgm:spPr/>
      <dgm:t>
        <a:bodyPr/>
        <a:lstStyle/>
        <a:p>
          <a:endParaRPr lang="en-IN"/>
        </a:p>
      </dgm:t>
    </dgm:pt>
    <dgm:pt modelId="{35D4AF05-F9BA-460A-A3E3-5A56BC6569AF}" type="sibTrans" cxnId="{E65EBF48-68DE-4334-A3F1-A491C034BB12}">
      <dgm:prSet/>
      <dgm:spPr/>
      <dgm:t>
        <a:bodyPr/>
        <a:lstStyle/>
        <a:p>
          <a:endParaRPr lang="en-IN"/>
        </a:p>
      </dgm:t>
    </dgm:pt>
    <dgm:pt modelId="{350F91DA-9F1C-42E4-947C-F307A92EBCEE}" type="pres">
      <dgm:prSet presAssocID="{95C1571B-E0FE-43DB-BAD5-D72379462F1A}" presName="linearFlow" presStyleCnt="0">
        <dgm:presLayoutVars>
          <dgm:dir/>
          <dgm:resizeHandles val="exact"/>
        </dgm:presLayoutVars>
      </dgm:prSet>
      <dgm:spPr/>
    </dgm:pt>
    <dgm:pt modelId="{28D67965-A5D8-453D-A58D-AA4C31359015}" type="pres">
      <dgm:prSet presAssocID="{4D192ED7-2E55-40F3-A4D0-B5226E937AEC}" presName="composite" presStyleCnt="0"/>
      <dgm:spPr/>
    </dgm:pt>
    <dgm:pt modelId="{798917A3-B797-42D3-9E8A-66087E3A6C2D}" type="pres">
      <dgm:prSet presAssocID="{4D192ED7-2E55-40F3-A4D0-B5226E937AEC}" presName="imgShp" presStyleLbl="fgImgPlace1" presStyleIdx="0" presStyleCnt="2" custLinFactNeighborX="-46143"/>
      <dgm:spPr/>
    </dgm:pt>
    <dgm:pt modelId="{F9BAC0A1-C259-4DCB-AA99-25002EE4622D}" type="pres">
      <dgm:prSet presAssocID="{4D192ED7-2E55-40F3-A4D0-B5226E937AEC}" presName="txShp" presStyleLbl="node1" presStyleIdx="0" presStyleCnt="2" custLinFactNeighborX="-15984">
        <dgm:presLayoutVars>
          <dgm:bulletEnabled val="1"/>
        </dgm:presLayoutVars>
      </dgm:prSet>
      <dgm:spPr/>
    </dgm:pt>
    <dgm:pt modelId="{A1FA557C-0DBC-476D-A405-6FAE7084BE5C}" type="pres">
      <dgm:prSet presAssocID="{25FB91C8-D9E6-4221-808A-AE2749C50ABF}" presName="spacing" presStyleCnt="0"/>
      <dgm:spPr/>
    </dgm:pt>
    <dgm:pt modelId="{CE07E686-9002-4FF8-9416-895DDFA32DB2}" type="pres">
      <dgm:prSet presAssocID="{B41B9F06-4399-4FAD-8A20-6F0D7A5A2E24}" presName="composite" presStyleCnt="0"/>
      <dgm:spPr/>
    </dgm:pt>
    <dgm:pt modelId="{EAC7645E-A65A-4008-80C2-BE7DB5CDCF00}" type="pres">
      <dgm:prSet presAssocID="{B41B9F06-4399-4FAD-8A20-6F0D7A5A2E24}" presName="imgShp" presStyleLbl="fgImgPlace1" presStyleIdx="1" presStyleCnt="2" custLinFactNeighborX="-46143"/>
      <dgm:spPr/>
    </dgm:pt>
    <dgm:pt modelId="{D0EE7E6E-9068-4CF4-9EC5-432A5FEBE6DF}" type="pres">
      <dgm:prSet presAssocID="{B41B9F06-4399-4FAD-8A20-6F0D7A5A2E24}" presName="txShp" presStyleLbl="node1" presStyleIdx="1" presStyleCnt="2" custLinFactNeighborX="-15984">
        <dgm:presLayoutVars>
          <dgm:bulletEnabled val="1"/>
        </dgm:presLayoutVars>
      </dgm:prSet>
      <dgm:spPr/>
    </dgm:pt>
  </dgm:ptLst>
  <dgm:cxnLst>
    <dgm:cxn modelId="{4A042D15-F7CE-4207-A979-5305796BF3F2}" type="presOf" srcId="{4D192ED7-2E55-40F3-A4D0-B5226E937AEC}" destId="{F9BAC0A1-C259-4DCB-AA99-25002EE4622D}" srcOrd="0" destOrd="0" presId="urn:microsoft.com/office/officeart/2005/8/layout/vList3"/>
    <dgm:cxn modelId="{9BA19948-71BE-49DE-80AF-7C7AFE958FF8}" srcId="{95C1571B-E0FE-43DB-BAD5-D72379462F1A}" destId="{4D192ED7-2E55-40F3-A4D0-B5226E937AEC}" srcOrd="0" destOrd="0" parTransId="{2DEDE990-27B3-494D-BD56-70A5332D114B}" sibTransId="{25FB91C8-D9E6-4221-808A-AE2749C50ABF}"/>
    <dgm:cxn modelId="{E65EBF48-68DE-4334-A3F1-A491C034BB12}" srcId="{95C1571B-E0FE-43DB-BAD5-D72379462F1A}" destId="{B41B9F06-4399-4FAD-8A20-6F0D7A5A2E24}" srcOrd="1" destOrd="0" parTransId="{98F67BD1-44C7-46A0-9F92-BCEB57CC958C}" sibTransId="{35D4AF05-F9BA-460A-A3E3-5A56BC6569AF}"/>
    <dgm:cxn modelId="{77312455-6B69-4E1F-9093-EC6C176F9C36}" type="presOf" srcId="{95C1571B-E0FE-43DB-BAD5-D72379462F1A}" destId="{350F91DA-9F1C-42E4-947C-F307A92EBCEE}" srcOrd="0" destOrd="0" presId="urn:microsoft.com/office/officeart/2005/8/layout/vList3"/>
    <dgm:cxn modelId="{D6FB5592-27FF-4260-A8A9-46005A41A2F6}" type="presOf" srcId="{B41B9F06-4399-4FAD-8A20-6F0D7A5A2E24}" destId="{D0EE7E6E-9068-4CF4-9EC5-432A5FEBE6DF}" srcOrd="0" destOrd="0" presId="urn:microsoft.com/office/officeart/2005/8/layout/vList3"/>
    <dgm:cxn modelId="{BAFB740E-3F48-4DC0-87CB-FCAA7950A712}" type="presParOf" srcId="{350F91DA-9F1C-42E4-947C-F307A92EBCEE}" destId="{28D67965-A5D8-453D-A58D-AA4C31359015}" srcOrd="0" destOrd="0" presId="urn:microsoft.com/office/officeart/2005/8/layout/vList3"/>
    <dgm:cxn modelId="{222FB210-9461-472F-99A6-70150AD55D52}" type="presParOf" srcId="{28D67965-A5D8-453D-A58D-AA4C31359015}" destId="{798917A3-B797-42D3-9E8A-66087E3A6C2D}" srcOrd="0" destOrd="0" presId="urn:microsoft.com/office/officeart/2005/8/layout/vList3"/>
    <dgm:cxn modelId="{8B41B73B-DE15-4EF0-997B-EDC680543362}" type="presParOf" srcId="{28D67965-A5D8-453D-A58D-AA4C31359015}" destId="{F9BAC0A1-C259-4DCB-AA99-25002EE4622D}" srcOrd="1" destOrd="0" presId="urn:microsoft.com/office/officeart/2005/8/layout/vList3"/>
    <dgm:cxn modelId="{0955A74B-02F0-4869-A2D1-F9DE1BD8056F}" type="presParOf" srcId="{350F91DA-9F1C-42E4-947C-F307A92EBCEE}" destId="{A1FA557C-0DBC-476D-A405-6FAE7084BE5C}" srcOrd="1" destOrd="0" presId="urn:microsoft.com/office/officeart/2005/8/layout/vList3"/>
    <dgm:cxn modelId="{6519C97F-1309-4BE1-926A-6400794F3349}" type="presParOf" srcId="{350F91DA-9F1C-42E4-947C-F307A92EBCEE}" destId="{CE07E686-9002-4FF8-9416-895DDFA32DB2}" srcOrd="2" destOrd="0" presId="urn:microsoft.com/office/officeart/2005/8/layout/vList3"/>
    <dgm:cxn modelId="{105A6244-BD60-4FBA-99FE-D98E1856AD6F}" type="presParOf" srcId="{CE07E686-9002-4FF8-9416-895DDFA32DB2}" destId="{EAC7645E-A65A-4008-80C2-BE7DB5CDCF00}" srcOrd="0" destOrd="0" presId="urn:microsoft.com/office/officeart/2005/8/layout/vList3"/>
    <dgm:cxn modelId="{7B1A1662-815F-4181-B34C-B0789B5AFDC6}" type="presParOf" srcId="{CE07E686-9002-4FF8-9416-895DDFA32DB2}" destId="{D0EE7E6E-9068-4CF4-9EC5-432A5FEBE6DF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5C1571B-E0FE-43DB-BAD5-D72379462F1A}" type="doc">
      <dgm:prSet loTypeId="urn:microsoft.com/office/officeart/2005/8/layout/vList3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IN"/>
        </a:p>
      </dgm:t>
    </dgm:pt>
    <dgm:pt modelId="{4D192ED7-2E55-40F3-A4D0-B5226E937AEC}">
      <dgm:prSet/>
      <dgm:spPr/>
      <dgm:t>
        <a:bodyPr/>
        <a:lstStyle/>
        <a:p>
          <a:r>
            <a:rPr lang="en-IN" dirty="0"/>
            <a:t>High-throughput experimental platforms for AI-ready data generation</a:t>
          </a:r>
        </a:p>
      </dgm:t>
    </dgm:pt>
    <dgm:pt modelId="{2DEDE990-27B3-494D-BD56-70A5332D114B}" type="parTrans" cxnId="{9BA19948-71BE-49DE-80AF-7C7AFE958FF8}">
      <dgm:prSet/>
      <dgm:spPr/>
      <dgm:t>
        <a:bodyPr/>
        <a:lstStyle/>
        <a:p>
          <a:endParaRPr lang="en-IN"/>
        </a:p>
      </dgm:t>
    </dgm:pt>
    <dgm:pt modelId="{25FB91C8-D9E6-4221-808A-AE2749C50ABF}" type="sibTrans" cxnId="{9BA19948-71BE-49DE-80AF-7C7AFE958FF8}">
      <dgm:prSet/>
      <dgm:spPr/>
      <dgm:t>
        <a:bodyPr/>
        <a:lstStyle/>
        <a:p>
          <a:endParaRPr lang="en-IN"/>
        </a:p>
      </dgm:t>
    </dgm:pt>
    <dgm:pt modelId="{6377ACC3-0D6D-46EB-9F29-47AE248DB809}">
      <dgm:prSet/>
      <dgm:spPr/>
      <dgm:t>
        <a:bodyPr/>
        <a:lstStyle/>
        <a:p>
          <a:r>
            <a:rPr lang="en-IN" dirty="0"/>
            <a:t>Domain-specific AI models trained on real-world proprietary data</a:t>
          </a:r>
          <a:endParaRPr lang="en-IN" b="0" dirty="0"/>
        </a:p>
      </dgm:t>
    </dgm:pt>
    <dgm:pt modelId="{2BDED7F4-7904-4E00-97DC-AE125A434D60}" type="parTrans" cxnId="{13C75952-32A7-4241-AB38-4BA390311B99}">
      <dgm:prSet/>
      <dgm:spPr/>
      <dgm:t>
        <a:bodyPr/>
        <a:lstStyle/>
        <a:p>
          <a:endParaRPr lang="en-IN"/>
        </a:p>
      </dgm:t>
    </dgm:pt>
    <dgm:pt modelId="{808EC3B5-D89C-43CC-9B21-50CEC4FD465F}" type="sibTrans" cxnId="{13C75952-32A7-4241-AB38-4BA390311B99}">
      <dgm:prSet/>
      <dgm:spPr/>
      <dgm:t>
        <a:bodyPr/>
        <a:lstStyle/>
        <a:p>
          <a:endParaRPr lang="en-IN"/>
        </a:p>
      </dgm:t>
    </dgm:pt>
    <dgm:pt modelId="{B41B9F06-4399-4FAD-8A20-6F0D7A5A2E24}">
      <dgm:prSet/>
      <dgm:spPr/>
      <dgm:t>
        <a:bodyPr/>
        <a:lstStyle/>
        <a:p>
          <a:r>
            <a:rPr lang="en-IN" dirty="0"/>
            <a:t>A scalable engine for client projects and internal discovery</a:t>
          </a:r>
        </a:p>
      </dgm:t>
    </dgm:pt>
    <dgm:pt modelId="{98F67BD1-44C7-46A0-9F92-BCEB57CC958C}" type="parTrans" cxnId="{E65EBF48-68DE-4334-A3F1-A491C034BB12}">
      <dgm:prSet/>
      <dgm:spPr/>
      <dgm:t>
        <a:bodyPr/>
        <a:lstStyle/>
        <a:p>
          <a:endParaRPr lang="en-IN"/>
        </a:p>
      </dgm:t>
    </dgm:pt>
    <dgm:pt modelId="{35D4AF05-F9BA-460A-A3E3-5A56BC6569AF}" type="sibTrans" cxnId="{E65EBF48-68DE-4334-A3F1-A491C034BB12}">
      <dgm:prSet/>
      <dgm:spPr/>
      <dgm:t>
        <a:bodyPr/>
        <a:lstStyle/>
        <a:p>
          <a:endParaRPr lang="en-IN"/>
        </a:p>
      </dgm:t>
    </dgm:pt>
    <dgm:pt modelId="{350F91DA-9F1C-42E4-947C-F307A92EBCEE}" type="pres">
      <dgm:prSet presAssocID="{95C1571B-E0FE-43DB-BAD5-D72379462F1A}" presName="linearFlow" presStyleCnt="0">
        <dgm:presLayoutVars>
          <dgm:dir/>
          <dgm:resizeHandles val="exact"/>
        </dgm:presLayoutVars>
      </dgm:prSet>
      <dgm:spPr/>
    </dgm:pt>
    <dgm:pt modelId="{28D67965-A5D8-453D-A58D-AA4C31359015}" type="pres">
      <dgm:prSet presAssocID="{4D192ED7-2E55-40F3-A4D0-B5226E937AEC}" presName="composite" presStyleCnt="0"/>
      <dgm:spPr/>
    </dgm:pt>
    <dgm:pt modelId="{798917A3-B797-42D3-9E8A-66087E3A6C2D}" type="pres">
      <dgm:prSet presAssocID="{4D192ED7-2E55-40F3-A4D0-B5226E937AEC}" presName="imgShp" presStyleLbl="fgImgPlace1" presStyleIdx="0" presStyleCnt="3" custLinFactNeighborX="-46143"/>
      <dgm:spPr/>
    </dgm:pt>
    <dgm:pt modelId="{F9BAC0A1-C259-4DCB-AA99-25002EE4622D}" type="pres">
      <dgm:prSet presAssocID="{4D192ED7-2E55-40F3-A4D0-B5226E937AEC}" presName="txShp" presStyleLbl="node1" presStyleIdx="0" presStyleCnt="3" custLinFactNeighborX="-15984">
        <dgm:presLayoutVars>
          <dgm:bulletEnabled val="1"/>
        </dgm:presLayoutVars>
      </dgm:prSet>
      <dgm:spPr/>
    </dgm:pt>
    <dgm:pt modelId="{A1FA557C-0DBC-476D-A405-6FAE7084BE5C}" type="pres">
      <dgm:prSet presAssocID="{25FB91C8-D9E6-4221-808A-AE2749C50ABF}" presName="spacing" presStyleCnt="0"/>
      <dgm:spPr/>
    </dgm:pt>
    <dgm:pt modelId="{F19B46D2-7E0B-40E0-804E-2AA70D24D9ED}" type="pres">
      <dgm:prSet presAssocID="{6377ACC3-0D6D-46EB-9F29-47AE248DB809}" presName="composite" presStyleCnt="0"/>
      <dgm:spPr/>
    </dgm:pt>
    <dgm:pt modelId="{2F1655EF-3B7A-4821-8623-4B4E59404F4D}" type="pres">
      <dgm:prSet presAssocID="{6377ACC3-0D6D-46EB-9F29-47AE248DB809}" presName="imgShp" presStyleLbl="fgImgPlace1" presStyleIdx="1" presStyleCnt="3" custLinFactNeighborX="-46143"/>
      <dgm:spPr/>
    </dgm:pt>
    <dgm:pt modelId="{2F649A21-449B-482C-880B-023449EF2EF8}" type="pres">
      <dgm:prSet presAssocID="{6377ACC3-0D6D-46EB-9F29-47AE248DB809}" presName="txShp" presStyleLbl="node1" presStyleIdx="1" presStyleCnt="3" custLinFactNeighborX="-15984">
        <dgm:presLayoutVars>
          <dgm:bulletEnabled val="1"/>
        </dgm:presLayoutVars>
      </dgm:prSet>
      <dgm:spPr/>
    </dgm:pt>
    <dgm:pt modelId="{8C8EB9A9-410E-4849-9EE5-5148A0473A2D}" type="pres">
      <dgm:prSet presAssocID="{808EC3B5-D89C-43CC-9B21-50CEC4FD465F}" presName="spacing" presStyleCnt="0"/>
      <dgm:spPr/>
    </dgm:pt>
    <dgm:pt modelId="{CE07E686-9002-4FF8-9416-895DDFA32DB2}" type="pres">
      <dgm:prSet presAssocID="{B41B9F06-4399-4FAD-8A20-6F0D7A5A2E24}" presName="composite" presStyleCnt="0"/>
      <dgm:spPr/>
    </dgm:pt>
    <dgm:pt modelId="{EAC7645E-A65A-4008-80C2-BE7DB5CDCF00}" type="pres">
      <dgm:prSet presAssocID="{B41B9F06-4399-4FAD-8A20-6F0D7A5A2E24}" presName="imgShp" presStyleLbl="fgImgPlace1" presStyleIdx="2" presStyleCnt="3" custLinFactNeighborX="-46143"/>
      <dgm:spPr/>
    </dgm:pt>
    <dgm:pt modelId="{D0EE7E6E-9068-4CF4-9EC5-432A5FEBE6DF}" type="pres">
      <dgm:prSet presAssocID="{B41B9F06-4399-4FAD-8A20-6F0D7A5A2E24}" presName="txShp" presStyleLbl="node1" presStyleIdx="2" presStyleCnt="3" custLinFactNeighborX="-15984">
        <dgm:presLayoutVars>
          <dgm:bulletEnabled val="1"/>
        </dgm:presLayoutVars>
      </dgm:prSet>
      <dgm:spPr/>
    </dgm:pt>
  </dgm:ptLst>
  <dgm:cxnLst>
    <dgm:cxn modelId="{4A042D15-F7CE-4207-A979-5305796BF3F2}" type="presOf" srcId="{4D192ED7-2E55-40F3-A4D0-B5226E937AEC}" destId="{F9BAC0A1-C259-4DCB-AA99-25002EE4622D}" srcOrd="0" destOrd="0" presId="urn:microsoft.com/office/officeart/2005/8/layout/vList3"/>
    <dgm:cxn modelId="{9BA19948-71BE-49DE-80AF-7C7AFE958FF8}" srcId="{95C1571B-E0FE-43DB-BAD5-D72379462F1A}" destId="{4D192ED7-2E55-40F3-A4D0-B5226E937AEC}" srcOrd="0" destOrd="0" parTransId="{2DEDE990-27B3-494D-BD56-70A5332D114B}" sibTransId="{25FB91C8-D9E6-4221-808A-AE2749C50ABF}"/>
    <dgm:cxn modelId="{E65EBF48-68DE-4334-A3F1-A491C034BB12}" srcId="{95C1571B-E0FE-43DB-BAD5-D72379462F1A}" destId="{B41B9F06-4399-4FAD-8A20-6F0D7A5A2E24}" srcOrd="2" destOrd="0" parTransId="{98F67BD1-44C7-46A0-9F92-BCEB57CC958C}" sibTransId="{35D4AF05-F9BA-460A-A3E3-5A56BC6569AF}"/>
    <dgm:cxn modelId="{13C75952-32A7-4241-AB38-4BA390311B99}" srcId="{95C1571B-E0FE-43DB-BAD5-D72379462F1A}" destId="{6377ACC3-0D6D-46EB-9F29-47AE248DB809}" srcOrd="1" destOrd="0" parTransId="{2BDED7F4-7904-4E00-97DC-AE125A434D60}" sibTransId="{808EC3B5-D89C-43CC-9B21-50CEC4FD465F}"/>
    <dgm:cxn modelId="{77312455-6B69-4E1F-9093-EC6C176F9C36}" type="presOf" srcId="{95C1571B-E0FE-43DB-BAD5-D72379462F1A}" destId="{350F91DA-9F1C-42E4-947C-F307A92EBCEE}" srcOrd="0" destOrd="0" presId="urn:microsoft.com/office/officeart/2005/8/layout/vList3"/>
    <dgm:cxn modelId="{D6FB5592-27FF-4260-A8A9-46005A41A2F6}" type="presOf" srcId="{B41B9F06-4399-4FAD-8A20-6F0D7A5A2E24}" destId="{D0EE7E6E-9068-4CF4-9EC5-432A5FEBE6DF}" srcOrd="0" destOrd="0" presId="urn:microsoft.com/office/officeart/2005/8/layout/vList3"/>
    <dgm:cxn modelId="{120D59D2-07A3-41DC-9FCB-B5C8ABFFD37F}" type="presOf" srcId="{6377ACC3-0D6D-46EB-9F29-47AE248DB809}" destId="{2F649A21-449B-482C-880B-023449EF2EF8}" srcOrd="0" destOrd="0" presId="urn:microsoft.com/office/officeart/2005/8/layout/vList3"/>
    <dgm:cxn modelId="{BAFB740E-3F48-4DC0-87CB-FCAA7950A712}" type="presParOf" srcId="{350F91DA-9F1C-42E4-947C-F307A92EBCEE}" destId="{28D67965-A5D8-453D-A58D-AA4C31359015}" srcOrd="0" destOrd="0" presId="urn:microsoft.com/office/officeart/2005/8/layout/vList3"/>
    <dgm:cxn modelId="{222FB210-9461-472F-99A6-70150AD55D52}" type="presParOf" srcId="{28D67965-A5D8-453D-A58D-AA4C31359015}" destId="{798917A3-B797-42D3-9E8A-66087E3A6C2D}" srcOrd="0" destOrd="0" presId="urn:microsoft.com/office/officeart/2005/8/layout/vList3"/>
    <dgm:cxn modelId="{8B41B73B-DE15-4EF0-997B-EDC680543362}" type="presParOf" srcId="{28D67965-A5D8-453D-A58D-AA4C31359015}" destId="{F9BAC0A1-C259-4DCB-AA99-25002EE4622D}" srcOrd="1" destOrd="0" presId="urn:microsoft.com/office/officeart/2005/8/layout/vList3"/>
    <dgm:cxn modelId="{0955A74B-02F0-4869-A2D1-F9DE1BD8056F}" type="presParOf" srcId="{350F91DA-9F1C-42E4-947C-F307A92EBCEE}" destId="{A1FA557C-0DBC-476D-A405-6FAE7084BE5C}" srcOrd="1" destOrd="0" presId="urn:microsoft.com/office/officeart/2005/8/layout/vList3"/>
    <dgm:cxn modelId="{F00D9C4E-1452-41BA-8ECF-2433A63D4579}" type="presParOf" srcId="{350F91DA-9F1C-42E4-947C-F307A92EBCEE}" destId="{F19B46D2-7E0B-40E0-804E-2AA70D24D9ED}" srcOrd="2" destOrd="0" presId="urn:microsoft.com/office/officeart/2005/8/layout/vList3"/>
    <dgm:cxn modelId="{D76890EE-8E46-4587-B8EF-55D85BF9A41E}" type="presParOf" srcId="{F19B46D2-7E0B-40E0-804E-2AA70D24D9ED}" destId="{2F1655EF-3B7A-4821-8623-4B4E59404F4D}" srcOrd="0" destOrd="0" presId="urn:microsoft.com/office/officeart/2005/8/layout/vList3"/>
    <dgm:cxn modelId="{DF4608D7-64DE-4CCA-8CD0-1689AE872072}" type="presParOf" srcId="{F19B46D2-7E0B-40E0-804E-2AA70D24D9ED}" destId="{2F649A21-449B-482C-880B-023449EF2EF8}" srcOrd="1" destOrd="0" presId="urn:microsoft.com/office/officeart/2005/8/layout/vList3"/>
    <dgm:cxn modelId="{C6010D4F-964B-4530-8757-46C41B548E30}" type="presParOf" srcId="{350F91DA-9F1C-42E4-947C-F307A92EBCEE}" destId="{8C8EB9A9-410E-4849-9EE5-5148A0473A2D}" srcOrd="3" destOrd="0" presId="urn:microsoft.com/office/officeart/2005/8/layout/vList3"/>
    <dgm:cxn modelId="{6519C97F-1309-4BE1-926A-6400794F3349}" type="presParOf" srcId="{350F91DA-9F1C-42E4-947C-F307A92EBCEE}" destId="{CE07E686-9002-4FF8-9416-895DDFA32DB2}" srcOrd="4" destOrd="0" presId="urn:microsoft.com/office/officeart/2005/8/layout/vList3"/>
    <dgm:cxn modelId="{105A6244-BD60-4FBA-99FE-D98E1856AD6F}" type="presParOf" srcId="{CE07E686-9002-4FF8-9416-895DDFA32DB2}" destId="{EAC7645E-A65A-4008-80C2-BE7DB5CDCF00}" srcOrd="0" destOrd="0" presId="urn:microsoft.com/office/officeart/2005/8/layout/vList3"/>
    <dgm:cxn modelId="{7B1A1662-815F-4181-B34C-B0789B5AFDC6}" type="presParOf" srcId="{CE07E686-9002-4FF8-9416-895DDFA32DB2}" destId="{D0EE7E6E-9068-4CF4-9EC5-432A5FEBE6DF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5C1571B-E0FE-43DB-BAD5-D72379462F1A}" type="doc">
      <dgm:prSet loTypeId="urn:microsoft.com/office/officeart/2005/8/layout/vList3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IN"/>
        </a:p>
      </dgm:t>
    </dgm:pt>
    <dgm:pt modelId="{6377ACC3-0D6D-46EB-9F29-47AE248DB809}">
      <dgm:prSet custT="1"/>
      <dgm:spPr/>
      <dgm:t>
        <a:bodyPr/>
        <a:lstStyle/>
        <a:p>
          <a:r>
            <a:rPr lang="en-IN" sz="2600" dirty="0"/>
            <a:t>In-house classifier trained on BIR domain-peptide data</a:t>
          </a:r>
          <a:endParaRPr lang="en-IN" sz="2600" b="0" dirty="0"/>
        </a:p>
      </dgm:t>
    </dgm:pt>
    <dgm:pt modelId="{2BDED7F4-7904-4E00-97DC-AE125A434D60}" type="parTrans" cxnId="{13C75952-32A7-4241-AB38-4BA390311B99}">
      <dgm:prSet/>
      <dgm:spPr/>
      <dgm:t>
        <a:bodyPr/>
        <a:lstStyle/>
        <a:p>
          <a:endParaRPr lang="en-IN" sz="2600"/>
        </a:p>
      </dgm:t>
    </dgm:pt>
    <dgm:pt modelId="{808EC3B5-D89C-43CC-9B21-50CEC4FD465F}" type="sibTrans" cxnId="{13C75952-32A7-4241-AB38-4BA390311B99}">
      <dgm:prSet/>
      <dgm:spPr/>
      <dgm:t>
        <a:bodyPr/>
        <a:lstStyle/>
        <a:p>
          <a:endParaRPr lang="en-IN" sz="2600"/>
        </a:p>
      </dgm:t>
    </dgm:pt>
    <dgm:pt modelId="{B41B9F06-4399-4FAD-8A20-6F0D7A5A2E24}">
      <dgm:prSet custT="1"/>
      <dgm:spPr/>
      <dgm:t>
        <a:bodyPr/>
        <a:lstStyle/>
        <a:p>
          <a:r>
            <a:rPr lang="en-IN" sz="2600" dirty="0"/>
            <a:t>90%+ accuracy on binder vs. non-binder classification</a:t>
          </a:r>
        </a:p>
      </dgm:t>
    </dgm:pt>
    <dgm:pt modelId="{98F67BD1-44C7-46A0-9F92-BCEB57CC958C}" type="parTrans" cxnId="{E65EBF48-68DE-4334-A3F1-A491C034BB12}">
      <dgm:prSet/>
      <dgm:spPr/>
      <dgm:t>
        <a:bodyPr/>
        <a:lstStyle/>
        <a:p>
          <a:endParaRPr lang="en-IN" sz="2600"/>
        </a:p>
      </dgm:t>
    </dgm:pt>
    <dgm:pt modelId="{35D4AF05-F9BA-460A-A3E3-5A56BC6569AF}" type="sibTrans" cxnId="{E65EBF48-68DE-4334-A3F1-A491C034BB12}">
      <dgm:prSet/>
      <dgm:spPr/>
      <dgm:t>
        <a:bodyPr/>
        <a:lstStyle/>
        <a:p>
          <a:endParaRPr lang="en-IN" sz="2600"/>
        </a:p>
      </dgm:t>
    </dgm:pt>
    <dgm:pt modelId="{350F91DA-9F1C-42E4-947C-F307A92EBCEE}" type="pres">
      <dgm:prSet presAssocID="{95C1571B-E0FE-43DB-BAD5-D72379462F1A}" presName="linearFlow" presStyleCnt="0">
        <dgm:presLayoutVars>
          <dgm:dir/>
          <dgm:resizeHandles val="exact"/>
        </dgm:presLayoutVars>
      </dgm:prSet>
      <dgm:spPr/>
    </dgm:pt>
    <dgm:pt modelId="{F19B46D2-7E0B-40E0-804E-2AA70D24D9ED}" type="pres">
      <dgm:prSet presAssocID="{6377ACC3-0D6D-46EB-9F29-47AE248DB809}" presName="composite" presStyleCnt="0"/>
      <dgm:spPr/>
    </dgm:pt>
    <dgm:pt modelId="{2F1655EF-3B7A-4821-8623-4B4E59404F4D}" type="pres">
      <dgm:prSet presAssocID="{6377ACC3-0D6D-46EB-9F29-47AE248DB809}" presName="imgShp" presStyleLbl="fgImgPlace1" presStyleIdx="0" presStyleCnt="2" custLinFactNeighborX="-46143"/>
      <dgm:spPr/>
    </dgm:pt>
    <dgm:pt modelId="{2F649A21-449B-482C-880B-023449EF2EF8}" type="pres">
      <dgm:prSet presAssocID="{6377ACC3-0D6D-46EB-9F29-47AE248DB809}" presName="txShp" presStyleLbl="node1" presStyleIdx="0" presStyleCnt="2" custLinFactNeighborX="-15984">
        <dgm:presLayoutVars>
          <dgm:bulletEnabled val="1"/>
        </dgm:presLayoutVars>
      </dgm:prSet>
      <dgm:spPr/>
    </dgm:pt>
    <dgm:pt modelId="{8C8EB9A9-410E-4849-9EE5-5148A0473A2D}" type="pres">
      <dgm:prSet presAssocID="{808EC3B5-D89C-43CC-9B21-50CEC4FD465F}" presName="spacing" presStyleCnt="0"/>
      <dgm:spPr/>
    </dgm:pt>
    <dgm:pt modelId="{CE07E686-9002-4FF8-9416-895DDFA32DB2}" type="pres">
      <dgm:prSet presAssocID="{B41B9F06-4399-4FAD-8A20-6F0D7A5A2E24}" presName="composite" presStyleCnt="0"/>
      <dgm:spPr/>
    </dgm:pt>
    <dgm:pt modelId="{EAC7645E-A65A-4008-80C2-BE7DB5CDCF00}" type="pres">
      <dgm:prSet presAssocID="{B41B9F06-4399-4FAD-8A20-6F0D7A5A2E24}" presName="imgShp" presStyleLbl="fgImgPlace1" presStyleIdx="1" presStyleCnt="2" custLinFactNeighborX="-46143"/>
      <dgm:spPr/>
    </dgm:pt>
    <dgm:pt modelId="{D0EE7E6E-9068-4CF4-9EC5-432A5FEBE6DF}" type="pres">
      <dgm:prSet presAssocID="{B41B9F06-4399-4FAD-8A20-6F0D7A5A2E24}" presName="txShp" presStyleLbl="node1" presStyleIdx="1" presStyleCnt="2" custLinFactNeighborX="-15984">
        <dgm:presLayoutVars>
          <dgm:bulletEnabled val="1"/>
        </dgm:presLayoutVars>
      </dgm:prSet>
      <dgm:spPr/>
    </dgm:pt>
  </dgm:ptLst>
  <dgm:cxnLst>
    <dgm:cxn modelId="{E65EBF48-68DE-4334-A3F1-A491C034BB12}" srcId="{95C1571B-E0FE-43DB-BAD5-D72379462F1A}" destId="{B41B9F06-4399-4FAD-8A20-6F0D7A5A2E24}" srcOrd="1" destOrd="0" parTransId="{98F67BD1-44C7-46A0-9F92-BCEB57CC958C}" sibTransId="{35D4AF05-F9BA-460A-A3E3-5A56BC6569AF}"/>
    <dgm:cxn modelId="{13C75952-32A7-4241-AB38-4BA390311B99}" srcId="{95C1571B-E0FE-43DB-BAD5-D72379462F1A}" destId="{6377ACC3-0D6D-46EB-9F29-47AE248DB809}" srcOrd="0" destOrd="0" parTransId="{2BDED7F4-7904-4E00-97DC-AE125A434D60}" sibTransId="{808EC3B5-D89C-43CC-9B21-50CEC4FD465F}"/>
    <dgm:cxn modelId="{77312455-6B69-4E1F-9093-EC6C176F9C36}" type="presOf" srcId="{95C1571B-E0FE-43DB-BAD5-D72379462F1A}" destId="{350F91DA-9F1C-42E4-947C-F307A92EBCEE}" srcOrd="0" destOrd="0" presId="urn:microsoft.com/office/officeart/2005/8/layout/vList3"/>
    <dgm:cxn modelId="{D6FB5592-27FF-4260-A8A9-46005A41A2F6}" type="presOf" srcId="{B41B9F06-4399-4FAD-8A20-6F0D7A5A2E24}" destId="{D0EE7E6E-9068-4CF4-9EC5-432A5FEBE6DF}" srcOrd="0" destOrd="0" presId="urn:microsoft.com/office/officeart/2005/8/layout/vList3"/>
    <dgm:cxn modelId="{120D59D2-07A3-41DC-9FCB-B5C8ABFFD37F}" type="presOf" srcId="{6377ACC3-0D6D-46EB-9F29-47AE248DB809}" destId="{2F649A21-449B-482C-880B-023449EF2EF8}" srcOrd="0" destOrd="0" presId="urn:microsoft.com/office/officeart/2005/8/layout/vList3"/>
    <dgm:cxn modelId="{F00D9C4E-1452-41BA-8ECF-2433A63D4579}" type="presParOf" srcId="{350F91DA-9F1C-42E4-947C-F307A92EBCEE}" destId="{F19B46D2-7E0B-40E0-804E-2AA70D24D9ED}" srcOrd="0" destOrd="0" presId="urn:microsoft.com/office/officeart/2005/8/layout/vList3"/>
    <dgm:cxn modelId="{D76890EE-8E46-4587-B8EF-55D85BF9A41E}" type="presParOf" srcId="{F19B46D2-7E0B-40E0-804E-2AA70D24D9ED}" destId="{2F1655EF-3B7A-4821-8623-4B4E59404F4D}" srcOrd="0" destOrd="0" presId="urn:microsoft.com/office/officeart/2005/8/layout/vList3"/>
    <dgm:cxn modelId="{DF4608D7-64DE-4CCA-8CD0-1689AE872072}" type="presParOf" srcId="{F19B46D2-7E0B-40E0-804E-2AA70D24D9ED}" destId="{2F649A21-449B-482C-880B-023449EF2EF8}" srcOrd="1" destOrd="0" presId="urn:microsoft.com/office/officeart/2005/8/layout/vList3"/>
    <dgm:cxn modelId="{C6010D4F-964B-4530-8757-46C41B548E30}" type="presParOf" srcId="{350F91DA-9F1C-42E4-947C-F307A92EBCEE}" destId="{8C8EB9A9-410E-4849-9EE5-5148A0473A2D}" srcOrd="1" destOrd="0" presId="urn:microsoft.com/office/officeart/2005/8/layout/vList3"/>
    <dgm:cxn modelId="{6519C97F-1309-4BE1-926A-6400794F3349}" type="presParOf" srcId="{350F91DA-9F1C-42E4-947C-F307A92EBCEE}" destId="{CE07E686-9002-4FF8-9416-895DDFA32DB2}" srcOrd="2" destOrd="0" presId="urn:microsoft.com/office/officeart/2005/8/layout/vList3"/>
    <dgm:cxn modelId="{105A6244-BD60-4FBA-99FE-D98E1856AD6F}" type="presParOf" srcId="{CE07E686-9002-4FF8-9416-895DDFA32DB2}" destId="{EAC7645E-A65A-4008-80C2-BE7DB5CDCF00}" srcOrd="0" destOrd="0" presId="urn:microsoft.com/office/officeart/2005/8/layout/vList3"/>
    <dgm:cxn modelId="{7B1A1662-815F-4181-B34C-B0789B5AFDC6}" type="presParOf" srcId="{CE07E686-9002-4FF8-9416-895DDFA32DB2}" destId="{D0EE7E6E-9068-4CF4-9EC5-432A5FEBE6DF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5C1571B-E0FE-43DB-BAD5-D72379462F1A}" type="doc">
      <dgm:prSet loTypeId="urn:microsoft.com/office/officeart/2005/8/layout/vList3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IN"/>
        </a:p>
      </dgm:t>
    </dgm:pt>
    <dgm:pt modelId="{4D192ED7-2E55-40F3-A4D0-B5226E937AEC}">
      <dgm:prSet/>
      <dgm:spPr/>
      <dgm:t>
        <a:bodyPr/>
        <a:lstStyle/>
        <a:p>
          <a:r>
            <a:rPr lang="en-IN" dirty="0"/>
            <a:t>Multi-platform design = diverse, richer, and reliable data</a:t>
          </a:r>
        </a:p>
      </dgm:t>
    </dgm:pt>
    <dgm:pt modelId="{2DEDE990-27B3-494D-BD56-70A5332D114B}" type="parTrans" cxnId="{9BA19948-71BE-49DE-80AF-7C7AFE958FF8}">
      <dgm:prSet/>
      <dgm:spPr/>
      <dgm:t>
        <a:bodyPr/>
        <a:lstStyle/>
        <a:p>
          <a:endParaRPr lang="en-IN"/>
        </a:p>
      </dgm:t>
    </dgm:pt>
    <dgm:pt modelId="{25FB91C8-D9E6-4221-808A-AE2749C50ABF}" type="sibTrans" cxnId="{9BA19948-71BE-49DE-80AF-7C7AFE958FF8}">
      <dgm:prSet/>
      <dgm:spPr/>
      <dgm:t>
        <a:bodyPr/>
        <a:lstStyle/>
        <a:p>
          <a:endParaRPr lang="en-IN"/>
        </a:p>
      </dgm:t>
    </dgm:pt>
    <dgm:pt modelId="{6377ACC3-0D6D-46EB-9F29-47AE248DB809}">
      <dgm:prSet/>
      <dgm:spPr/>
      <dgm:t>
        <a:bodyPr/>
        <a:lstStyle/>
        <a:p>
          <a:r>
            <a:rPr lang="en-IN" dirty="0"/>
            <a:t>Own data + task-specific AIs = superior performance, accurate predictions</a:t>
          </a:r>
          <a:endParaRPr lang="en-IN" b="0" dirty="0"/>
        </a:p>
      </dgm:t>
    </dgm:pt>
    <dgm:pt modelId="{2BDED7F4-7904-4E00-97DC-AE125A434D60}" type="parTrans" cxnId="{13C75952-32A7-4241-AB38-4BA390311B99}">
      <dgm:prSet/>
      <dgm:spPr/>
      <dgm:t>
        <a:bodyPr/>
        <a:lstStyle/>
        <a:p>
          <a:endParaRPr lang="en-IN"/>
        </a:p>
      </dgm:t>
    </dgm:pt>
    <dgm:pt modelId="{808EC3B5-D89C-43CC-9B21-50CEC4FD465F}" type="sibTrans" cxnId="{13C75952-32A7-4241-AB38-4BA390311B99}">
      <dgm:prSet/>
      <dgm:spPr/>
      <dgm:t>
        <a:bodyPr/>
        <a:lstStyle/>
        <a:p>
          <a:endParaRPr lang="en-IN"/>
        </a:p>
      </dgm:t>
    </dgm:pt>
    <dgm:pt modelId="{B41B9F06-4399-4FAD-8A20-6F0D7A5A2E24}">
      <dgm:prSet/>
      <dgm:spPr/>
      <dgm:t>
        <a:bodyPr/>
        <a:lstStyle/>
        <a:p>
          <a:r>
            <a:rPr lang="en-IN" dirty="0"/>
            <a:t>Expandable infrastructures/experimental platforms</a:t>
          </a:r>
        </a:p>
      </dgm:t>
    </dgm:pt>
    <dgm:pt modelId="{98F67BD1-44C7-46A0-9F92-BCEB57CC958C}" type="parTrans" cxnId="{E65EBF48-68DE-4334-A3F1-A491C034BB12}">
      <dgm:prSet/>
      <dgm:spPr/>
      <dgm:t>
        <a:bodyPr/>
        <a:lstStyle/>
        <a:p>
          <a:endParaRPr lang="en-IN"/>
        </a:p>
      </dgm:t>
    </dgm:pt>
    <dgm:pt modelId="{35D4AF05-F9BA-460A-A3E3-5A56BC6569AF}" type="sibTrans" cxnId="{E65EBF48-68DE-4334-A3F1-A491C034BB12}">
      <dgm:prSet/>
      <dgm:spPr/>
      <dgm:t>
        <a:bodyPr/>
        <a:lstStyle/>
        <a:p>
          <a:endParaRPr lang="en-IN"/>
        </a:p>
      </dgm:t>
    </dgm:pt>
    <dgm:pt modelId="{350F91DA-9F1C-42E4-947C-F307A92EBCEE}" type="pres">
      <dgm:prSet presAssocID="{95C1571B-E0FE-43DB-BAD5-D72379462F1A}" presName="linearFlow" presStyleCnt="0">
        <dgm:presLayoutVars>
          <dgm:dir/>
          <dgm:resizeHandles val="exact"/>
        </dgm:presLayoutVars>
      </dgm:prSet>
      <dgm:spPr/>
    </dgm:pt>
    <dgm:pt modelId="{28D67965-A5D8-453D-A58D-AA4C31359015}" type="pres">
      <dgm:prSet presAssocID="{4D192ED7-2E55-40F3-A4D0-B5226E937AEC}" presName="composite" presStyleCnt="0"/>
      <dgm:spPr/>
    </dgm:pt>
    <dgm:pt modelId="{798917A3-B797-42D3-9E8A-66087E3A6C2D}" type="pres">
      <dgm:prSet presAssocID="{4D192ED7-2E55-40F3-A4D0-B5226E937AEC}" presName="imgShp" presStyleLbl="fgImgPlace1" presStyleIdx="0" presStyleCnt="3" custLinFactNeighborX="-46143"/>
      <dgm:spPr/>
    </dgm:pt>
    <dgm:pt modelId="{F9BAC0A1-C259-4DCB-AA99-25002EE4622D}" type="pres">
      <dgm:prSet presAssocID="{4D192ED7-2E55-40F3-A4D0-B5226E937AEC}" presName="txShp" presStyleLbl="node1" presStyleIdx="0" presStyleCnt="3" custLinFactNeighborX="-15984">
        <dgm:presLayoutVars>
          <dgm:bulletEnabled val="1"/>
        </dgm:presLayoutVars>
      </dgm:prSet>
      <dgm:spPr/>
    </dgm:pt>
    <dgm:pt modelId="{A1FA557C-0DBC-476D-A405-6FAE7084BE5C}" type="pres">
      <dgm:prSet presAssocID="{25FB91C8-D9E6-4221-808A-AE2749C50ABF}" presName="spacing" presStyleCnt="0"/>
      <dgm:spPr/>
    </dgm:pt>
    <dgm:pt modelId="{F19B46D2-7E0B-40E0-804E-2AA70D24D9ED}" type="pres">
      <dgm:prSet presAssocID="{6377ACC3-0D6D-46EB-9F29-47AE248DB809}" presName="composite" presStyleCnt="0"/>
      <dgm:spPr/>
    </dgm:pt>
    <dgm:pt modelId="{2F1655EF-3B7A-4821-8623-4B4E59404F4D}" type="pres">
      <dgm:prSet presAssocID="{6377ACC3-0D6D-46EB-9F29-47AE248DB809}" presName="imgShp" presStyleLbl="fgImgPlace1" presStyleIdx="1" presStyleCnt="3" custLinFactNeighborX="-46143"/>
      <dgm:spPr/>
    </dgm:pt>
    <dgm:pt modelId="{2F649A21-449B-482C-880B-023449EF2EF8}" type="pres">
      <dgm:prSet presAssocID="{6377ACC3-0D6D-46EB-9F29-47AE248DB809}" presName="txShp" presStyleLbl="node1" presStyleIdx="1" presStyleCnt="3" custLinFactNeighborX="-15984">
        <dgm:presLayoutVars>
          <dgm:bulletEnabled val="1"/>
        </dgm:presLayoutVars>
      </dgm:prSet>
      <dgm:spPr/>
    </dgm:pt>
    <dgm:pt modelId="{8C8EB9A9-410E-4849-9EE5-5148A0473A2D}" type="pres">
      <dgm:prSet presAssocID="{808EC3B5-D89C-43CC-9B21-50CEC4FD465F}" presName="spacing" presStyleCnt="0"/>
      <dgm:spPr/>
    </dgm:pt>
    <dgm:pt modelId="{CE07E686-9002-4FF8-9416-895DDFA32DB2}" type="pres">
      <dgm:prSet presAssocID="{B41B9F06-4399-4FAD-8A20-6F0D7A5A2E24}" presName="composite" presStyleCnt="0"/>
      <dgm:spPr/>
    </dgm:pt>
    <dgm:pt modelId="{EAC7645E-A65A-4008-80C2-BE7DB5CDCF00}" type="pres">
      <dgm:prSet presAssocID="{B41B9F06-4399-4FAD-8A20-6F0D7A5A2E24}" presName="imgShp" presStyleLbl="fgImgPlace1" presStyleIdx="2" presStyleCnt="3" custLinFactNeighborX="-46143"/>
      <dgm:spPr/>
    </dgm:pt>
    <dgm:pt modelId="{D0EE7E6E-9068-4CF4-9EC5-432A5FEBE6DF}" type="pres">
      <dgm:prSet presAssocID="{B41B9F06-4399-4FAD-8A20-6F0D7A5A2E24}" presName="txShp" presStyleLbl="node1" presStyleIdx="2" presStyleCnt="3" custLinFactNeighborX="-15984">
        <dgm:presLayoutVars>
          <dgm:bulletEnabled val="1"/>
        </dgm:presLayoutVars>
      </dgm:prSet>
      <dgm:spPr/>
    </dgm:pt>
  </dgm:ptLst>
  <dgm:cxnLst>
    <dgm:cxn modelId="{4A042D15-F7CE-4207-A979-5305796BF3F2}" type="presOf" srcId="{4D192ED7-2E55-40F3-A4D0-B5226E937AEC}" destId="{F9BAC0A1-C259-4DCB-AA99-25002EE4622D}" srcOrd="0" destOrd="0" presId="urn:microsoft.com/office/officeart/2005/8/layout/vList3"/>
    <dgm:cxn modelId="{9BA19948-71BE-49DE-80AF-7C7AFE958FF8}" srcId="{95C1571B-E0FE-43DB-BAD5-D72379462F1A}" destId="{4D192ED7-2E55-40F3-A4D0-B5226E937AEC}" srcOrd="0" destOrd="0" parTransId="{2DEDE990-27B3-494D-BD56-70A5332D114B}" sibTransId="{25FB91C8-D9E6-4221-808A-AE2749C50ABF}"/>
    <dgm:cxn modelId="{E65EBF48-68DE-4334-A3F1-A491C034BB12}" srcId="{95C1571B-E0FE-43DB-BAD5-D72379462F1A}" destId="{B41B9F06-4399-4FAD-8A20-6F0D7A5A2E24}" srcOrd="2" destOrd="0" parTransId="{98F67BD1-44C7-46A0-9F92-BCEB57CC958C}" sibTransId="{35D4AF05-F9BA-460A-A3E3-5A56BC6569AF}"/>
    <dgm:cxn modelId="{13C75952-32A7-4241-AB38-4BA390311B99}" srcId="{95C1571B-E0FE-43DB-BAD5-D72379462F1A}" destId="{6377ACC3-0D6D-46EB-9F29-47AE248DB809}" srcOrd="1" destOrd="0" parTransId="{2BDED7F4-7904-4E00-97DC-AE125A434D60}" sibTransId="{808EC3B5-D89C-43CC-9B21-50CEC4FD465F}"/>
    <dgm:cxn modelId="{77312455-6B69-4E1F-9093-EC6C176F9C36}" type="presOf" srcId="{95C1571B-E0FE-43DB-BAD5-D72379462F1A}" destId="{350F91DA-9F1C-42E4-947C-F307A92EBCEE}" srcOrd="0" destOrd="0" presId="urn:microsoft.com/office/officeart/2005/8/layout/vList3"/>
    <dgm:cxn modelId="{D6FB5592-27FF-4260-A8A9-46005A41A2F6}" type="presOf" srcId="{B41B9F06-4399-4FAD-8A20-6F0D7A5A2E24}" destId="{D0EE7E6E-9068-4CF4-9EC5-432A5FEBE6DF}" srcOrd="0" destOrd="0" presId="urn:microsoft.com/office/officeart/2005/8/layout/vList3"/>
    <dgm:cxn modelId="{120D59D2-07A3-41DC-9FCB-B5C8ABFFD37F}" type="presOf" srcId="{6377ACC3-0D6D-46EB-9F29-47AE248DB809}" destId="{2F649A21-449B-482C-880B-023449EF2EF8}" srcOrd="0" destOrd="0" presId="urn:microsoft.com/office/officeart/2005/8/layout/vList3"/>
    <dgm:cxn modelId="{BAFB740E-3F48-4DC0-87CB-FCAA7950A712}" type="presParOf" srcId="{350F91DA-9F1C-42E4-947C-F307A92EBCEE}" destId="{28D67965-A5D8-453D-A58D-AA4C31359015}" srcOrd="0" destOrd="0" presId="urn:microsoft.com/office/officeart/2005/8/layout/vList3"/>
    <dgm:cxn modelId="{222FB210-9461-472F-99A6-70150AD55D52}" type="presParOf" srcId="{28D67965-A5D8-453D-A58D-AA4C31359015}" destId="{798917A3-B797-42D3-9E8A-66087E3A6C2D}" srcOrd="0" destOrd="0" presId="urn:microsoft.com/office/officeart/2005/8/layout/vList3"/>
    <dgm:cxn modelId="{8B41B73B-DE15-4EF0-997B-EDC680543362}" type="presParOf" srcId="{28D67965-A5D8-453D-A58D-AA4C31359015}" destId="{F9BAC0A1-C259-4DCB-AA99-25002EE4622D}" srcOrd="1" destOrd="0" presId="urn:microsoft.com/office/officeart/2005/8/layout/vList3"/>
    <dgm:cxn modelId="{0955A74B-02F0-4869-A2D1-F9DE1BD8056F}" type="presParOf" srcId="{350F91DA-9F1C-42E4-947C-F307A92EBCEE}" destId="{A1FA557C-0DBC-476D-A405-6FAE7084BE5C}" srcOrd="1" destOrd="0" presId="urn:microsoft.com/office/officeart/2005/8/layout/vList3"/>
    <dgm:cxn modelId="{F00D9C4E-1452-41BA-8ECF-2433A63D4579}" type="presParOf" srcId="{350F91DA-9F1C-42E4-947C-F307A92EBCEE}" destId="{F19B46D2-7E0B-40E0-804E-2AA70D24D9ED}" srcOrd="2" destOrd="0" presId="urn:microsoft.com/office/officeart/2005/8/layout/vList3"/>
    <dgm:cxn modelId="{D76890EE-8E46-4587-B8EF-55D85BF9A41E}" type="presParOf" srcId="{F19B46D2-7E0B-40E0-804E-2AA70D24D9ED}" destId="{2F1655EF-3B7A-4821-8623-4B4E59404F4D}" srcOrd="0" destOrd="0" presId="urn:microsoft.com/office/officeart/2005/8/layout/vList3"/>
    <dgm:cxn modelId="{DF4608D7-64DE-4CCA-8CD0-1689AE872072}" type="presParOf" srcId="{F19B46D2-7E0B-40E0-804E-2AA70D24D9ED}" destId="{2F649A21-449B-482C-880B-023449EF2EF8}" srcOrd="1" destOrd="0" presId="urn:microsoft.com/office/officeart/2005/8/layout/vList3"/>
    <dgm:cxn modelId="{C6010D4F-964B-4530-8757-46C41B548E30}" type="presParOf" srcId="{350F91DA-9F1C-42E4-947C-F307A92EBCEE}" destId="{8C8EB9A9-410E-4849-9EE5-5148A0473A2D}" srcOrd="3" destOrd="0" presId="urn:microsoft.com/office/officeart/2005/8/layout/vList3"/>
    <dgm:cxn modelId="{6519C97F-1309-4BE1-926A-6400794F3349}" type="presParOf" srcId="{350F91DA-9F1C-42E4-947C-F307A92EBCEE}" destId="{CE07E686-9002-4FF8-9416-895DDFA32DB2}" srcOrd="4" destOrd="0" presId="urn:microsoft.com/office/officeart/2005/8/layout/vList3"/>
    <dgm:cxn modelId="{105A6244-BD60-4FBA-99FE-D98E1856AD6F}" type="presParOf" srcId="{CE07E686-9002-4FF8-9416-895DDFA32DB2}" destId="{EAC7645E-A65A-4008-80C2-BE7DB5CDCF00}" srcOrd="0" destOrd="0" presId="urn:microsoft.com/office/officeart/2005/8/layout/vList3"/>
    <dgm:cxn modelId="{7B1A1662-815F-4181-B34C-B0789B5AFDC6}" type="presParOf" srcId="{CE07E686-9002-4FF8-9416-895DDFA32DB2}" destId="{D0EE7E6E-9068-4CF4-9EC5-432A5FEBE6DF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95C1571B-E0FE-43DB-BAD5-D72379462F1A}" type="doc">
      <dgm:prSet loTypeId="urn:microsoft.com/office/officeart/2005/8/layout/vList3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IN"/>
        </a:p>
      </dgm:t>
    </dgm:pt>
    <dgm:pt modelId="{FC6FC8DA-AA47-472F-8E45-48C5F574DC14}">
      <dgm:prSet/>
      <dgm:spPr/>
      <dgm:t>
        <a:bodyPr/>
        <a:lstStyle/>
        <a:p>
          <a:r>
            <a:rPr lang="en-IN" b="1" dirty="0" err="1">
              <a:latin typeface="Aptos Display" panose="020B0004020202020204" pitchFamily="34" charset="0"/>
            </a:rPr>
            <a:t>PiBook</a:t>
          </a:r>
          <a:r>
            <a:rPr lang="en-IN" b="1" dirty="0">
              <a:latin typeface="Aptos Display" panose="020B0004020202020204" pitchFamily="34" charset="0"/>
            </a:rPr>
            <a:t> Entry</a:t>
          </a:r>
          <a:endParaRPr lang="en-IN" dirty="0"/>
        </a:p>
      </dgm:t>
    </dgm:pt>
    <dgm:pt modelId="{07EDC04D-0AAF-4BAA-8C55-A95F05CF65AB}" type="parTrans" cxnId="{B33EF1D0-F907-4EC2-9125-85FE3EBC39F8}">
      <dgm:prSet/>
      <dgm:spPr/>
      <dgm:t>
        <a:bodyPr/>
        <a:lstStyle/>
        <a:p>
          <a:endParaRPr lang="en-IN"/>
        </a:p>
      </dgm:t>
    </dgm:pt>
    <dgm:pt modelId="{83333793-F1A0-464E-8282-98D86C3D7864}" type="sibTrans" cxnId="{B33EF1D0-F907-4EC2-9125-85FE3EBC39F8}">
      <dgm:prSet/>
      <dgm:spPr/>
      <dgm:t>
        <a:bodyPr/>
        <a:lstStyle/>
        <a:p>
          <a:endParaRPr lang="en-IN"/>
        </a:p>
      </dgm:t>
    </dgm:pt>
    <dgm:pt modelId="{B1F07E28-85A4-44A7-9DE8-80DBA1DDC1C1}">
      <dgm:prSet/>
      <dgm:spPr/>
      <dgm:t>
        <a:bodyPr/>
        <a:lstStyle/>
        <a:p>
          <a:r>
            <a:rPr lang="en-IN" b="1" dirty="0">
              <a:latin typeface="Aptos Display" panose="020B0004020202020204" pitchFamily="34" charset="0"/>
            </a:rPr>
            <a:t>Demand-Supply Gap</a:t>
          </a:r>
          <a:endParaRPr lang="en-IN" dirty="0"/>
        </a:p>
      </dgm:t>
    </dgm:pt>
    <dgm:pt modelId="{04B259F0-33E2-4660-BD98-0E1518130407}" type="parTrans" cxnId="{26E36A24-182F-4110-BA51-AD8EFD41F2A2}">
      <dgm:prSet/>
      <dgm:spPr/>
      <dgm:t>
        <a:bodyPr/>
        <a:lstStyle/>
        <a:p>
          <a:endParaRPr lang="en-IN"/>
        </a:p>
      </dgm:t>
    </dgm:pt>
    <dgm:pt modelId="{C42BCD5F-F5BD-4B06-9703-0C382ACFD892}" type="sibTrans" cxnId="{26E36A24-182F-4110-BA51-AD8EFD41F2A2}">
      <dgm:prSet/>
      <dgm:spPr/>
      <dgm:t>
        <a:bodyPr/>
        <a:lstStyle/>
        <a:p>
          <a:endParaRPr lang="en-IN"/>
        </a:p>
      </dgm:t>
    </dgm:pt>
    <dgm:pt modelId="{350F91DA-9F1C-42E4-947C-F307A92EBCEE}" type="pres">
      <dgm:prSet presAssocID="{95C1571B-E0FE-43DB-BAD5-D72379462F1A}" presName="linearFlow" presStyleCnt="0">
        <dgm:presLayoutVars>
          <dgm:dir/>
          <dgm:resizeHandles val="exact"/>
        </dgm:presLayoutVars>
      </dgm:prSet>
      <dgm:spPr/>
    </dgm:pt>
    <dgm:pt modelId="{6961C430-350B-48D4-B858-854B96F90930}" type="pres">
      <dgm:prSet presAssocID="{B1F07E28-85A4-44A7-9DE8-80DBA1DDC1C1}" presName="composite" presStyleCnt="0"/>
      <dgm:spPr/>
    </dgm:pt>
    <dgm:pt modelId="{B1CE7375-D6A2-4B42-AF20-1F85F948E32E}" type="pres">
      <dgm:prSet presAssocID="{B1F07E28-85A4-44A7-9DE8-80DBA1DDC1C1}" presName="imgShp" presStyleLbl="fgImgPlace1" presStyleIdx="0" presStyleCnt="2" custLinFactNeighborX="-46143" custLinFactNeighborY="-50084"/>
      <dgm:spPr/>
    </dgm:pt>
    <dgm:pt modelId="{100FA2E3-5065-4597-8764-A4D75ACEFBF7}" type="pres">
      <dgm:prSet presAssocID="{B1F07E28-85A4-44A7-9DE8-80DBA1DDC1C1}" presName="txShp" presStyleLbl="node1" presStyleIdx="0" presStyleCnt="2" custScaleX="121375" custLinFactNeighborX="-1826" custLinFactNeighborY="-50084">
        <dgm:presLayoutVars>
          <dgm:bulletEnabled val="1"/>
        </dgm:presLayoutVars>
      </dgm:prSet>
      <dgm:spPr/>
    </dgm:pt>
    <dgm:pt modelId="{0188115C-0735-4311-84F4-AF862D4A42E3}" type="pres">
      <dgm:prSet presAssocID="{C42BCD5F-F5BD-4B06-9703-0C382ACFD892}" presName="spacing" presStyleCnt="0"/>
      <dgm:spPr/>
    </dgm:pt>
    <dgm:pt modelId="{FF5FF1D1-6051-4FF0-A8CD-C33D81810126}" type="pres">
      <dgm:prSet presAssocID="{FC6FC8DA-AA47-472F-8E45-48C5F574DC14}" presName="composite" presStyleCnt="0"/>
      <dgm:spPr/>
    </dgm:pt>
    <dgm:pt modelId="{7F1CF91B-000B-4227-9EDA-F482C1FABD0E}" type="pres">
      <dgm:prSet presAssocID="{FC6FC8DA-AA47-472F-8E45-48C5F574DC14}" presName="imgShp" presStyleLbl="fgImgPlace1" presStyleIdx="1" presStyleCnt="2" custLinFactNeighborX="-46143" custLinFactNeighborY="-22838"/>
      <dgm:spPr/>
    </dgm:pt>
    <dgm:pt modelId="{11A46E77-B94B-4E38-8B6A-0C68D1A34553}" type="pres">
      <dgm:prSet presAssocID="{FC6FC8DA-AA47-472F-8E45-48C5F574DC14}" presName="txShp" presStyleLbl="node1" presStyleIdx="1" presStyleCnt="2" custScaleX="121375" custLinFactNeighborX="-1826" custLinFactNeighborY="-19970">
        <dgm:presLayoutVars>
          <dgm:bulletEnabled val="1"/>
        </dgm:presLayoutVars>
      </dgm:prSet>
      <dgm:spPr/>
    </dgm:pt>
  </dgm:ptLst>
  <dgm:cxnLst>
    <dgm:cxn modelId="{26E36A24-182F-4110-BA51-AD8EFD41F2A2}" srcId="{95C1571B-E0FE-43DB-BAD5-D72379462F1A}" destId="{B1F07E28-85A4-44A7-9DE8-80DBA1DDC1C1}" srcOrd="0" destOrd="0" parTransId="{04B259F0-33E2-4660-BD98-0E1518130407}" sibTransId="{C42BCD5F-F5BD-4B06-9703-0C382ACFD892}"/>
    <dgm:cxn modelId="{77312455-6B69-4E1F-9093-EC6C176F9C36}" type="presOf" srcId="{95C1571B-E0FE-43DB-BAD5-D72379462F1A}" destId="{350F91DA-9F1C-42E4-947C-F307A92EBCEE}" srcOrd="0" destOrd="0" presId="urn:microsoft.com/office/officeart/2005/8/layout/vList3"/>
    <dgm:cxn modelId="{B33EF1D0-F907-4EC2-9125-85FE3EBC39F8}" srcId="{95C1571B-E0FE-43DB-BAD5-D72379462F1A}" destId="{FC6FC8DA-AA47-472F-8E45-48C5F574DC14}" srcOrd="1" destOrd="0" parTransId="{07EDC04D-0AAF-4BAA-8C55-A95F05CF65AB}" sibTransId="{83333793-F1A0-464E-8282-98D86C3D7864}"/>
    <dgm:cxn modelId="{FFD6C4D3-F4FC-43FB-8343-C6DFE8DDE779}" type="presOf" srcId="{B1F07E28-85A4-44A7-9DE8-80DBA1DDC1C1}" destId="{100FA2E3-5065-4597-8764-A4D75ACEFBF7}" srcOrd="0" destOrd="0" presId="urn:microsoft.com/office/officeart/2005/8/layout/vList3"/>
    <dgm:cxn modelId="{3B33F8FD-E5F4-4BFC-9334-A55C24B80CAC}" type="presOf" srcId="{FC6FC8DA-AA47-472F-8E45-48C5F574DC14}" destId="{11A46E77-B94B-4E38-8B6A-0C68D1A34553}" srcOrd="0" destOrd="0" presId="urn:microsoft.com/office/officeart/2005/8/layout/vList3"/>
    <dgm:cxn modelId="{38D13461-EB37-48DB-96EA-BCD807C795FB}" type="presParOf" srcId="{350F91DA-9F1C-42E4-947C-F307A92EBCEE}" destId="{6961C430-350B-48D4-B858-854B96F90930}" srcOrd="0" destOrd="0" presId="urn:microsoft.com/office/officeart/2005/8/layout/vList3"/>
    <dgm:cxn modelId="{844BCCBD-011B-439F-BE23-EC38AEFEE7F5}" type="presParOf" srcId="{6961C430-350B-48D4-B858-854B96F90930}" destId="{B1CE7375-D6A2-4B42-AF20-1F85F948E32E}" srcOrd="0" destOrd="0" presId="urn:microsoft.com/office/officeart/2005/8/layout/vList3"/>
    <dgm:cxn modelId="{7571646B-389C-4A32-B007-54097E94688D}" type="presParOf" srcId="{6961C430-350B-48D4-B858-854B96F90930}" destId="{100FA2E3-5065-4597-8764-A4D75ACEFBF7}" srcOrd="1" destOrd="0" presId="urn:microsoft.com/office/officeart/2005/8/layout/vList3"/>
    <dgm:cxn modelId="{A129B507-5435-4C2F-B382-78BFE04DF46C}" type="presParOf" srcId="{350F91DA-9F1C-42E4-947C-F307A92EBCEE}" destId="{0188115C-0735-4311-84F4-AF862D4A42E3}" srcOrd="1" destOrd="0" presId="urn:microsoft.com/office/officeart/2005/8/layout/vList3"/>
    <dgm:cxn modelId="{136CAB7C-5E86-422D-8E68-EE1AA8E1E3A6}" type="presParOf" srcId="{350F91DA-9F1C-42E4-947C-F307A92EBCEE}" destId="{FF5FF1D1-6051-4FF0-A8CD-C33D81810126}" srcOrd="2" destOrd="0" presId="urn:microsoft.com/office/officeart/2005/8/layout/vList3"/>
    <dgm:cxn modelId="{8BD2A804-F245-4A68-992D-CE1B5C8FDE55}" type="presParOf" srcId="{FF5FF1D1-6051-4FF0-A8CD-C33D81810126}" destId="{7F1CF91B-000B-4227-9EDA-F482C1FABD0E}" srcOrd="0" destOrd="0" presId="urn:microsoft.com/office/officeart/2005/8/layout/vList3"/>
    <dgm:cxn modelId="{21657F74-30DA-4832-8437-7C7576AADC67}" type="presParOf" srcId="{FF5FF1D1-6051-4FF0-A8CD-C33D81810126}" destId="{11A46E77-B94B-4E38-8B6A-0C68D1A34553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95C1571B-E0FE-43DB-BAD5-D72379462F1A}" type="doc">
      <dgm:prSet loTypeId="urn:microsoft.com/office/officeart/2005/8/layout/vList3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IN"/>
        </a:p>
      </dgm:t>
    </dgm:pt>
    <dgm:pt modelId="{4D192ED7-2E55-40F3-A4D0-B5226E937AEC}">
      <dgm:prSet/>
      <dgm:spPr/>
      <dgm:t>
        <a:bodyPr/>
        <a:lstStyle/>
        <a:p>
          <a:r>
            <a:rPr lang="en-IN" b="1" dirty="0">
              <a:solidFill>
                <a:srgbClr val="FFFF00"/>
              </a:solidFill>
            </a:rPr>
            <a:t>Target clients:</a:t>
          </a:r>
          <a:r>
            <a:rPr lang="en-IN" dirty="0"/>
            <a:t> AI-first biotech startups, biologics R&amp;D labs, and pharma innovation teams</a:t>
          </a:r>
        </a:p>
      </dgm:t>
    </dgm:pt>
    <dgm:pt modelId="{2DEDE990-27B3-494D-BD56-70A5332D114B}" type="parTrans" cxnId="{9BA19948-71BE-49DE-80AF-7C7AFE958FF8}">
      <dgm:prSet/>
      <dgm:spPr/>
      <dgm:t>
        <a:bodyPr/>
        <a:lstStyle/>
        <a:p>
          <a:endParaRPr lang="en-IN"/>
        </a:p>
      </dgm:t>
    </dgm:pt>
    <dgm:pt modelId="{25FB91C8-D9E6-4221-808A-AE2749C50ABF}" type="sibTrans" cxnId="{9BA19948-71BE-49DE-80AF-7C7AFE958FF8}">
      <dgm:prSet/>
      <dgm:spPr/>
      <dgm:t>
        <a:bodyPr/>
        <a:lstStyle/>
        <a:p>
          <a:endParaRPr lang="en-IN"/>
        </a:p>
      </dgm:t>
    </dgm:pt>
    <dgm:pt modelId="{6377ACC3-0D6D-46EB-9F29-47AE248DB809}">
      <dgm:prSet/>
      <dgm:spPr/>
      <dgm:t>
        <a:bodyPr/>
        <a:lstStyle/>
        <a:p>
          <a:r>
            <a:rPr lang="en-IN" b="1" dirty="0">
              <a:solidFill>
                <a:srgbClr val="FFFF00"/>
              </a:solidFill>
            </a:rPr>
            <a:t>Priority projects:</a:t>
          </a:r>
          <a:r>
            <a:rPr lang="en-IN" dirty="0"/>
            <a:t> data-generation</a:t>
          </a:r>
        </a:p>
        <a:p>
          <a:r>
            <a:rPr lang="en-IN" b="1" dirty="0">
              <a:solidFill>
                <a:srgbClr val="FFFF00"/>
              </a:solidFill>
            </a:rPr>
            <a:t>Other projects:</a:t>
          </a:r>
          <a:r>
            <a:rPr lang="en-IN" b="0" dirty="0"/>
            <a:t> protein engineering campaigns and validation experiments</a:t>
          </a:r>
        </a:p>
      </dgm:t>
    </dgm:pt>
    <dgm:pt modelId="{2BDED7F4-7904-4E00-97DC-AE125A434D60}" type="parTrans" cxnId="{13C75952-32A7-4241-AB38-4BA390311B99}">
      <dgm:prSet/>
      <dgm:spPr/>
      <dgm:t>
        <a:bodyPr/>
        <a:lstStyle/>
        <a:p>
          <a:endParaRPr lang="en-IN"/>
        </a:p>
      </dgm:t>
    </dgm:pt>
    <dgm:pt modelId="{808EC3B5-D89C-43CC-9B21-50CEC4FD465F}" type="sibTrans" cxnId="{13C75952-32A7-4241-AB38-4BA390311B99}">
      <dgm:prSet/>
      <dgm:spPr/>
      <dgm:t>
        <a:bodyPr/>
        <a:lstStyle/>
        <a:p>
          <a:endParaRPr lang="en-IN"/>
        </a:p>
      </dgm:t>
    </dgm:pt>
    <dgm:pt modelId="{B41B9F06-4399-4FAD-8A20-6F0D7A5A2E24}">
      <dgm:prSet/>
      <dgm:spPr/>
      <dgm:t>
        <a:bodyPr/>
        <a:lstStyle/>
        <a:p>
          <a:r>
            <a:rPr lang="en-IN" b="1" dirty="0">
              <a:solidFill>
                <a:srgbClr val="FFFF00"/>
              </a:solidFill>
            </a:rPr>
            <a:t>Scale up:</a:t>
          </a:r>
          <a:r>
            <a:rPr lang="en-IN" dirty="0"/>
            <a:t> through repeat clients and expansion into CROs and biotech</a:t>
          </a:r>
        </a:p>
      </dgm:t>
    </dgm:pt>
    <dgm:pt modelId="{98F67BD1-44C7-46A0-9F92-BCEB57CC958C}" type="parTrans" cxnId="{E65EBF48-68DE-4334-A3F1-A491C034BB12}">
      <dgm:prSet/>
      <dgm:spPr/>
      <dgm:t>
        <a:bodyPr/>
        <a:lstStyle/>
        <a:p>
          <a:endParaRPr lang="en-IN"/>
        </a:p>
      </dgm:t>
    </dgm:pt>
    <dgm:pt modelId="{35D4AF05-F9BA-460A-A3E3-5A56BC6569AF}" type="sibTrans" cxnId="{E65EBF48-68DE-4334-A3F1-A491C034BB12}">
      <dgm:prSet/>
      <dgm:spPr/>
      <dgm:t>
        <a:bodyPr/>
        <a:lstStyle/>
        <a:p>
          <a:endParaRPr lang="en-IN"/>
        </a:p>
      </dgm:t>
    </dgm:pt>
    <dgm:pt modelId="{350F91DA-9F1C-42E4-947C-F307A92EBCEE}" type="pres">
      <dgm:prSet presAssocID="{95C1571B-E0FE-43DB-BAD5-D72379462F1A}" presName="linearFlow" presStyleCnt="0">
        <dgm:presLayoutVars>
          <dgm:dir/>
          <dgm:resizeHandles val="exact"/>
        </dgm:presLayoutVars>
      </dgm:prSet>
      <dgm:spPr/>
    </dgm:pt>
    <dgm:pt modelId="{28D67965-A5D8-453D-A58D-AA4C31359015}" type="pres">
      <dgm:prSet presAssocID="{4D192ED7-2E55-40F3-A4D0-B5226E937AEC}" presName="composite" presStyleCnt="0"/>
      <dgm:spPr/>
    </dgm:pt>
    <dgm:pt modelId="{798917A3-B797-42D3-9E8A-66087E3A6C2D}" type="pres">
      <dgm:prSet presAssocID="{4D192ED7-2E55-40F3-A4D0-B5226E937AEC}" presName="imgShp" presStyleLbl="fgImgPlace1" presStyleIdx="0" presStyleCnt="3" custLinFactNeighborX="-46143"/>
      <dgm:spPr>
        <a:blipFill>
          <a:blip xmlns:r="http://schemas.openxmlformats.org/officeDocument/2006/relationships" r:embed="rId1"/>
          <a:srcRect/>
          <a:stretch>
            <a:fillRect l="-6000" r="-6000"/>
          </a:stretch>
        </a:blipFill>
      </dgm:spPr>
    </dgm:pt>
    <dgm:pt modelId="{F9BAC0A1-C259-4DCB-AA99-25002EE4622D}" type="pres">
      <dgm:prSet presAssocID="{4D192ED7-2E55-40F3-A4D0-B5226E937AEC}" presName="txShp" presStyleLbl="node1" presStyleIdx="0" presStyleCnt="3" custLinFactNeighborX="-15984">
        <dgm:presLayoutVars>
          <dgm:bulletEnabled val="1"/>
        </dgm:presLayoutVars>
      </dgm:prSet>
      <dgm:spPr/>
    </dgm:pt>
    <dgm:pt modelId="{A1FA557C-0DBC-476D-A405-6FAE7084BE5C}" type="pres">
      <dgm:prSet presAssocID="{25FB91C8-D9E6-4221-808A-AE2749C50ABF}" presName="spacing" presStyleCnt="0"/>
      <dgm:spPr/>
    </dgm:pt>
    <dgm:pt modelId="{F19B46D2-7E0B-40E0-804E-2AA70D24D9ED}" type="pres">
      <dgm:prSet presAssocID="{6377ACC3-0D6D-46EB-9F29-47AE248DB809}" presName="composite" presStyleCnt="0"/>
      <dgm:spPr/>
    </dgm:pt>
    <dgm:pt modelId="{2F1655EF-3B7A-4821-8623-4B4E59404F4D}" type="pres">
      <dgm:prSet presAssocID="{6377ACC3-0D6D-46EB-9F29-47AE248DB809}" presName="imgShp" presStyleLbl="fgImgPlace1" presStyleIdx="1" presStyleCnt="3" custLinFactNeighborX="-46143"/>
      <dgm:spPr>
        <a:blipFill>
          <a:blip xmlns:r="http://schemas.openxmlformats.org/officeDocument/2006/relationships" r:embed="rId2"/>
          <a:srcRect/>
          <a:stretch>
            <a:fillRect t="-3000" b="-3000"/>
          </a:stretch>
        </a:blipFill>
      </dgm:spPr>
    </dgm:pt>
    <dgm:pt modelId="{2F649A21-449B-482C-880B-023449EF2EF8}" type="pres">
      <dgm:prSet presAssocID="{6377ACC3-0D6D-46EB-9F29-47AE248DB809}" presName="txShp" presStyleLbl="node1" presStyleIdx="1" presStyleCnt="3" custLinFactNeighborX="-15984">
        <dgm:presLayoutVars>
          <dgm:bulletEnabled val="1"/>
        </dgm:presLayoutVars>
      </dgm:prSet>
      <dgm:spPr/>
    </dgm:pt>
    <dgm:pt modelId="{8C8EB9A9-410E-4849-9EE5-5148A0473A2D}" type="pres">
      <dgm:prSet presAssocID="{808EC3B5-D89C-43CC-9B21-50CEC4FD465F}" presName="spacing" presStyleCnt="0"/>
      <dgm:spPr/>
    </dgm:pt>
    <dgm:pt modelId="{CE07E686-9002-4FF8-9416-895DDFA32DB2}" type="pres">
      <dgm:prSet presAssocID="{B41B9F06-4399-4FAD-8A20-6F0D7A5A2E24}" presName="composite" presStyleCnt="0"/>
      <dgm:spPr/>
    </dgm:pt>
    <dgm:pt modelId="{EAC7645E-A65A-4008-80C2-BE7DB5CDCF00}" type="pres">
      <dgm:prSet presAssocID="{B41B9F06-4399-4FAD-8A20-6F0D7A5A2E24}" presName="imgShp" presStyleLbl="fgImgPlace1" presStyleIdx="2" presStyleCnt="3" custLinFactNeighborX="-46143"/>
      <dgm:spPr>
        <a:blipFill>
          <a:blip xmlns:r="http://schemas.openxmlformats.org/officeDocument/2006/relationships" r:embed="rId3"/>
          <a:srcRect/>
          <a:stretch>
            <a:fillRect t="-3000" b="-3000"/>
          </a:stretch>
        </a:blipFill>
      </dgm:spPr>
    </dgm:pt>
    <dgm:pt modelId="{D0EE7E6E-9068-4CF4-9EC5-432A5FEBE6DF}" type="pres">
      <dgm:prSet presAssocID="{B41B9F06-4399-4FAD-8A20-6F0D7A5A2E24}" presName="txShp" presStyleLbl="node1" presStyleIdx="2" presStyleCnt="3" custLinFactNeighborX="-15984">
        <dgm:presLayoutVars>
          <dgm:bulletEnabled val="1"/>
        </dgm:presLayoutVars>
      </dgm:prSet>
      <dgm:spPr/>
    </dgm:pt>
  </dgm:ptLst>
  <dgm:cxnLst>
    <dgm:cxn modelId="{4A042D15-F7CE-4207-A979-5305796BF3F2}" type="presOf" srcId="{4D192ED7-2E55-40F3-A4D0-B5226E937AEC}" destId="{F9BAC0A1-C259-4DCB-AA99-25002EE4622D}" srcOrd="0" destOrd="0" presId="urn:microsoft.com/office/officeart/2005/8/layout/vList3"/>
    <dgm:cxn modelId="{9BA19948-71BE-49DE-80AF-7C7AFE958FF8}" srcId="{95C1571B-E0FE-43DB-BAD5-D72379462F1A}" destId="{4D192ED7-2E55-40F3-A4D0-B5226E937AEC}" srcOrd="0" destOrd="0" parTransId="{2DEDE990-27B3-494D-BD56-70A5332D114B}" sibTransId="{25FB91C8-D9E6-4221-808A-AE2749C50ABF}"/>
    <dgm:cxn modelId="{E65EBF48-68DE-4334-A3F1-A491C034BB12}" srcId="{95C1571B-E0FE-43DB-BAD5-D72379462F1A}" destId="{B41B9F06-4399-4FAD-8A20-6F0D7A5A2E24}" srcOrd="2" destOrd="0" parTransId="{98F67BD1-44C7-46A0-9F92-BCEB57CC958C}" sibTransId="{35D4AF05-F9BA-460A-A3E3-5A56BC6569AF}"/>
    <dgm:cxn modelId="{13C75952-32A7-4241-AB38-4BA390311B99}" srcId="{95C1571B-E0FE-43DB-BAD5-D72379462F1A}" destId="{6377ACC3-0D6D-46EB-9F29-47AE248DB809}" srcOrd="1" destOrd="0" parTransId="{2BDED7F4-7904-4E00-97DC-AE125A434D60}" sibTransId="{808EC3B5-D89C-43CC-9B21-50CEC4FD465F}"/>
    <dgm:cxn modelId="{77312455-6B69-4E1F-9093-EC6C176F9C36}" type="presOf" srcId="{95C1571B-E0FE-43DB-BAD5-D72379462F1A}" destId="{350F91DA-9F1C-42E4-947C-F307A92EBCEE}" srcOrd="0" destOrd="0" presId="urn:microsoft.com/office/officeart/2005/8/layout/vList3"/>
    <dgm:cxn modelId="{D6FB5592-27FF-4260-A8A9-46005A41A2F6}" type="presOf" srcId="{B41B9F06-4399-4FAD-8A20-6F0D7A5A2E24}" destId="{D0EE7E6E-9068-4CF4-9EC5-432A5FEBE6DF}" srcOrd="0" destOrd="0" presId="urn:microsoft.com/office/officeart/2005/8/layout/vList3"/>
    <dgm:cxn modelId="{120D59D2-07A3-41DC-9FCB-B5C8ABFFD37F}" type="presOf" srcId="{6377ACC3-0D6D-46EB-9F29-47AE248DB809}" destId="{2F649A21-449B-482C-880B-023449EF2EF8}" srcOrd="0" destOrd="0" presId="urn:microsoft.com/office/officeart/2005/8/layout/vList3"/>
    <dgm:cxn modelId="{BAFB740E-3F48-4DC0-87CB-FCAA7950A712}" type="presParOf" srcId="{350F91DA-9F1C-42E4-947C-F307A92EBCEE}" destId="{28D67965-A5D8-453D-A58D-AA4C31359015}" srcOrd="0" destOrd="0" presId="urn:microsoft.com/office/officeart/2005/8/layout/vList3"/>
    <dgm:cxn modelId="{222FB210-9461-472F-99A6-70150AD55D52}" type="presParOf" srcId="{28D67965-A5D8-453D-A58D-AA4C31359015}" destId="{798917A3-B797-42D3-9E8A-66087E3A6C2D}" srcOrd="0" destOrd="0" presId="urn:microsoft.com/office/officeart/2005/8/layout/vList3"/>
    <dgm:cxn modelId="{8B41B73B-DE15-4EF0-997B-EDC680543362}" type="presParOf" srcId="{28D67965-A5D8-453D-A58D-AA4C31359015}" destId="{F9BAC0A1-C259-4DCB-AA99-25002EE4622D}" srcOrd="1" destOrd="0" presId="urn:microsoft.com/office/officeart/2005/8/layout/vList3"/>
    <dgm:cxn modelId="{0955A74B-02F0-4869-A2D1-F9DE1BD8056F}" type="presParOf" srcId="{350F91DA-9F1C-42E4-947C-F307A92EBCEE}" destId="{A1FA557C-0DBC-476D-A405-6FAE7084BE5C}" srcOrd="1" destOrd="0" presId="urn:microsoft.com/office/officeart/2005/8/layout/vList3"/>
    <dgm:cxn modelId="{F00D9C4E-1452-41BA-8ECF-2433A63D4579}" type="presParOf" srcId="{350F91DA-9F1C-42E4-947C-F307A92EBCEE}" destId="{F19B46D2-7E0B-40E0-804E-2AA70D24D9ED}" srcOrd="2" destOrd="0" presId="urn:microsoft.com/office/officeart/2005/8/layout/vList3"/>
    <dgm:cxn modelId="{D76890EE-8E46-4587-B8EF-55D85BF9A41E}" type="presParOf" srcId="{F19B46D2-7E0B-40E0-804E-2AA70D24D9ED}" destId="{2F1655EF-3B7A-4821-8623-4B4E59404F4D}" srcOrd="0" destOrd="0" presId="urn:microsoft.com/office/officeart/2005/8/layout/vList3"/>
    <dgm:cxn modelId="{DF4608D7-64DE-4CCA-8CD0-1689AE872072}" type="presParOf" srcId="{F19B46D2-7E0B-40E0-804E-2AA70D24D9ED}" destId="{2F649A21-449B-482C-880B-023449EF2EF8}" srcOrd="1" destOrd="0" presId="urn:microsoft.com/office/officeart/2005/8/layout/vList3"/>
    <dgm:cxn modelId="{C6010D4F-964B-4530-8757-46C41B548E30}" type="presParOf" srcId="{350F91DA-9F1C-42E4-947C-F307A92EBCEE}" destId="{8C8EB9A9-410E-4849-9EE5-5148A0473A2D}" srcOrd="3" destOrd="0" presId="urn:microsoft.com/office/officeart/2005/8/layout/vList3"/>
    <dgm:cxn modelId="{6519C97F-1309-4BE1-926A-6400794F3349}" type="presParOf" srcId="{350F91DA-9F1C-42E4-947C-F307A92EBCEE}" destId="{CE07E686-9002-4FF8-9416-895DDFA32DB2}" srcOrd="4" destOrd="0" presId="urn:microsoft.com/office/officeart/2005/8/layout/vList3"/>
    <dgm:cxn modelId="{105A6244-BD60-4FBA-99FE-D98E1856AD6F}" type="presParOf" srcId="{CE07E686-9002-4FF8-9416-895DDFA32DB2}" destId="{EAC7645E-A65A-4008-80C2-BE7DB5CDCF00}" srcOrd="0" destOrd="0" presId="urn:microsoft.com/office/officeart/2005/8/layout/vList3"/>
    <dgm:cxn modelId="{7B1A1662-815F-4181-B34C-B0789B5AFDC6}" type="presParOf" srcId="{CE07E686-9002-4FF8-9416-895DDFA32DB2}" destId="{D0EE7E6E-9068-4CF4-9EC5-432A5FEBE6DF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95C1571B-E0FE-43DB-BAD5-D72379462F1A}" type="doc">
      <dgm:prSet loTypeId="urn:microsoft.com/office/officeart/2005/8/layout/vList3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IN"/>
        </a:p>
      </dgm:t>
    </dgm:pt>
    <dgm:pt modelId="{4D192ED7-2E55-40F3-A4D0-B5226E937AEC}">
      <dgm:prSet/>
      <dgm:spPr/>
      <dgm:t>
        <a:bodyPr/>
        <a:lstStyle/>
        <a:p>
          <a:r>
            <a:rPr lang="en-IN" b="1" dirty="0"/>
            <a:t>Year 1:</a:t>
          </a:r>
          <a:r>
            <a:rPr lang="en-IN" dirty="0"/>
            <a:t> Almost zero revenue. Mostly building the setup</a:t>
          </a:r>
        </a:p>
      </dgm:t>
    </dgm:pt>
    <dgm:pt modelId="{2DEDE990-27B3-494D-BD56-70A5332D114B}" type="parTrans" cxnId="{9BA19948-71BE-49DE-80AF-7C7AFE958FF8}">
      <dgm:prSet/>
      <dgm:spPr/>
      <dgm:t>
        <a:bodyPr/>
        <a:lstStyle/>
        <a:p>
          <a:endParaRPr lang="en-IN"/>
        </a:p>
      </dgm:t>
    </dgm:pt>
    <dgm:pt modelId="{25FB91C8-D9E6-4221-808A-AE2749C50ABF}" type="sibTrans" cxnId="{9BA19948-71BE-49DE-80AF-7C7AFE958FF8}">
      <dgm:prSet/>
      <dgm:spPr/>
      <dgm:t>
        <a:bodyPr/>
        <a:lstStyle/>
        <a:p>
          <a:endParaRPr lang="en-IN"/>
        </a:p>
      </dgm:t>
    </dgm:pt>
    <dgm:pt modelId="{6377ACC3-0D6D-46EB-9F29-47AE248DB809}">
      <dgm:prSet/>
      <dgm:spPr/>
      <dgm:t>
        <a:bodyPr/>
        <a:lstStyle/>
        <a:p>
          <a:r>
            <a:rPr lang="en-IN" b="1" dirty="0"/>
            <a:t>Year 2:</a:t>
          </a:r>
          <a:r>
            <a:rPr lang="en-IN" dirty="0"/>
            <a:t> Approx. $1Million revenue from client data projects</a:t>
          </a:r>
          <a:endParaRPr lang="en-IN" b="0" dirty="0"/>
        </a:p>
      </dgm:t>
    </dgm:pt>
    <dgm:pt modelId="{2BDED7F4-7904-4E00-97DC-AE125A434D60}" type="parTrans" cxnId="{13C75952-32A7-4241-AB38-4BA390311B99}">
      <dgm:prSet/>
      <dgm:spPr/>
      <dgm:t>
        <a:bodyPr/>
        <a:lstStyle/>
        <a:p>
          <a:endParaRPr lang="en-IN"/>
        </a:p>
      </dgm:t>
    </dgm:pt>
    <dgm:pt modelId="{808EC3B5-D89C-43CC-9B21-50CEC4FD465F}" type="sibTrans" cxnId="{13C75952-32A7-4241-AB38-4BA390311B99}">
      <dgm:prSet/>
      <dgm:spPr/>
      <dgm:t>
        <a:bodyPr/>
        <a:lstStyle/>
        <a:p>
          <a:endParaRPr lang="en-IN"/>
        </a:p>
      </dgm:t>
    </dgm:pt>
    <dgm:pt modelId="{B41B9F06-4399-4FAD-8A20-6F0D7A5A2E24}">
      <dgm:prSet/>
      <dgm:spPr/>
      <dgm:t>
        <a:bodyPr/>
        <a:lstStyle/>
        <a:p>
          <a:r>
            <a:rPr lang="en-IN" b="1" dirty="0"/>
            <a:t>Year 3:</a:t>
          </a:r>
          <a:r>
            <a:rPr lang="en-IN" dirty="0"/>
            <a:t> Approx $3Million revenue, </a:t>
          </a:r>
          <a:r>
            <a:rPr lang="en-IN" i="1" u="sng" dirty="0"/>
            <a:t>AI tools launched</a:t>
          </a:r>
        </a:p>
      </dgm:t>
    </dgm:pt>
    <dgm:pt modelId="{98F67BD1-44C7-46A0-9F92-BCEB57CC958C}" type="parTrans" cxnId="{E65EBF48-68DE-4334-A3F1-A491C034BB12}">
      <dgm:prSet/>
      <dgm:spPr/>
      <dgm:t>
        <a:bodyPr/>
        <a:lstStyle/>
        <a:p>
          <a:endParaRPr lang="en-IN"/>
        </a:p>
      </dgm:t>
    </dgm:pt>
    <dgm:pt modelId="{35D4AF05-F9BA-460A-A3E3-5A56BC6569AF}" type="sibTrans" cxnId="{E65EBF48-68DE-4334-A3F1-A491C034BB12}">
      <dgm:prSet/>
      <dgm:spPr/>
      <dgm:t>
        <a:bodyPr/>
        <a:lstStyle/>
        <a:p>
          <a:endParaRPr lang="en-IN"/>
        </a:p>
      </dgm:t>
    </dgm:pt>
    <dgm:pt modelId="{350F91DA-9F1C-42E4-947C-F307A92EBCEE}" type="pres">
      <dgm:prSet presAssocID="{95C1571B-E0FE-43DB-BAD5-D72379462F1A}" presName="linearFlow" presStyleCnt="0">
        <dgm:presLayoutVars>
          <dgm:dir/>
          <dgm:resizeHandles val="exact"/>
        </dgm:presLayoutVars>
      </dgm:prSet>
      <dgm:spPr/>
    </dgm:pt>
    <dgm:pt modelId="{28D67965-A5D8-453D-A58D-AA4C31359015}" type="pres">
      <dgm:prSet presAssocID="{4D192ED7-2E55-40F3-A4D0-B5226E937AEC}" presName="composite" presStyleCnt="0"/>
      <dgm:spPr/>
    </dgm:pt>
    <dgm:pt modelId="{798917A3-B797-42D3-9E8A-66087E3A6C2D}" type="pres">
      <dgm:prSet presAssocID="{4D192ED7-2E55-40F3-A4D0-B5226E937AEC}" presName="imgShp" presStyleLbl="fgImgPlace1" presStyleIdx="0" presStyleCnt="3" custLinFactNeighborX="-46143"/>
      <dgm:spPr/>
    </dgm:pt>
    <dgm:pt modelId="{F9BAC0A1-C259-4DCB-AA99-25002EE4622D}" type="pres">
      <dgm:prSet presAssocID="{4D192ED7-2E55-40F3-A4D0-B5226E937AEC}" presName="txShp" presStyleLbl="node1" presStyleIdx="0" presStyleCnt="3" custLinFactNeighborX="-15984">
        <dgm:presLayoutVars>
          <dgm:bulletEnabled val="1"/>
        </dgm:presLayoutVars>
      </dgm:prSet>
      <dgm:spPr/>
    </dgm:pt>
    <dgm:pt modelId="{A1FA557C-0DBC-476D-A405-6FAE7084BE5C}" type="pres">
      <dgm:prSet presAssocID="{25FB91C8-D9E6-4221-808A-AE2749C50ABF}" presName="spacing" presStyleCnt="0"/>
      <dgm:spPr/>
    </dgm:pt>
    <dgm:pt modelId="{F19B46D2-7E0B-40E0-804E-2AA70D24D9ED}" type="pres">
      <dgm:prSet presAssocID="{6377ACC3-0D6D-46EB-9F29-47AE248DB809}" presName="composite" presStyleCnt="0"/>
      <dgm:spPr/>
    </dgm:pt>
    <dgm:pt modelId="{2F1655EF-3B7A-4821-8623-4B4E59404F4D}" type="pres">
      <dgm:prSet presAssocID="{6377ACC3-0D6D-46EB-9F29-47AE248DB809}" presName="imgShp" presStyleLbl="fgImgPlace1" presStyleIdx="1" presStyleCnt="3" custLinFactNeighborX="-46143"/>
      <dgm:spPr/>
    </dgm:pt>
    <dgm:pt modelId="{2F649A21-449B-482C-880B-023449EF2EF8}" type="pres">
      <dgm:prSet presAssocID="{6377ACC3-0D6D-46EB-9F29-47AE248DB809}" presName="txShp" presStyleLbl="node1" presStyleIdx="1" presStyleCnt="3" custLinFactNeighborX="-15984">
        <dgm:presLayoutVars>
          <dgm:bulletEnabled val="1"/>
        </dgm:presLayoutVars>
      </dgm:prSet>
      <dgm:spPr/>
    </dgm:pt>
    <dgm:pt modelId="{8C8EB9A9-410E-4849-9EE5-5148A0473A2D}" type="pres">
      <dgm:prSet presAssocID="{808EC3B5-D89C-43CC-9B21-50CEC4FD465F}" presName="spacing" presStyleCnt="0"/>
      <dgm:spPr/>
    </dgm:pt>
    <dgm:pt modelId="{CE07E686-9002-4FF8-9416-895DDFA32DB2}" type="pres">
      <dgm:prSet presAssocID="{B41B9F06-4399-4FAD-8A20-6F0D7A5A2E24}" presName="composite" presStyleCnt="0"/>
      <dgm:spPr/>
    </dgm:pt>
    <dgm:pt modelId="{EAC7645E-A65A-4008-80C2-BE7DB5CDCF00}" type="pres">
      <dgm:prSet presAssocID="{B41B9F06-4399-4FAD-8A20-6F0D7A5A2E24}" presName="imgShp" presStyleLbl="fgImgPlace1" presStyleIdx="2" presStyleCnt="3" custLinFactNeighborX="-46143"/>
      <dgm:spPr/>
    </dgm:pt>
    <dgm:pt modelId="{D0EE7E6E-9068-4CF4-9EC5-432A5FEBE6DF}" type="pres">
      <dgm:prSet presAssocID="{B41B9F06-4399-4FAD-8A20-6F0D7A5A2E24}" presName="txShp" presStyleLbl="node1" presStyleIdx="2" presStyleCnt="3" custLinFactNeighborX="-15984">
        <dgm:presLayoutVars>
          <dgm:bulletEnabled val="1"/>
        </dgm:presLayoutVars>
      </dgm:prSet>
      <dgm:spPr/>
    </dgm:pt>
  </dgm:ptLst>
  <dgm:cxnLst>
    <dgm:cxn modelId="{4A042D15-F7CE-4207-A979-5305796BF3F2}" type="presOf" srcId="{4D192ED7-2E55-40F3-A4D0-B5226E937AEC}" destId="{F9BAC0A1-C259-4DCB-AA99-25002EE4622D}" srcOrd="0" destOrd="0" presId="urn:microsoft.com/office/officeart/2005/8/layout/vList3"/>
    <dgm:cxn modelId="{9BA19948-71BE-49DE-80AF-7C7AFE958FF8}" srcId="{95C1571B-E0FE-43DB-BAD5-D72379462F1A}" destId="{4D192ED7-2E55-40F3-A4D0-B5226E937AEC}" srcOrd="0" destOrd="0" parTransId="{2DEDE990-27B3-494D-BD56-70A5332D114B}" sibTransId="{25FB91C8-D9E6-4221-808A-AE2749C50ABF}"/>
    <dgm:cxn modelId="{E65EBF48-68DE-4334-A3F1-A491C034BB12}" srcId="{95C1571B-E0FE-43DB-BAD5-D72379462F1A}" destId="{B41B9F06-4399-4FAD-8A20-6F0D7A5A2E24}" srcOrd="2" destOrd="0" parTransId="{98F67BD1-44C7-46A0-9F92-BCEB57CC958C}" sibTransId="{35D4AF05-F9BA-460A-A3E3-5A56BC6569AF}"/>
    <dgm:cxn modelId="{13C75952-32A7-4241-AB38-4BA390311B99}" srcId="{95C1571B-E0FE-43DB-BAD5-D72379462F1A}" destId="{6377ACC3-0D6D-46EB-9F29-47AE248DB809}" srcOrd="1" destOrd="0" parTransId="{2BDED7F4-7904-4E00-97DC-AE125A434D60}" sibTransId="{808EC3B5-D89C-43CC-9B21-50CEC4FD465F}"/>
    <dgm:cxn modelId="{77312455-6B69-4E1F-9093-EC6C176F9C36}" type="presOf" srcId="{95C1571B-E0FE-43DB-BAD5-D72379462F1A}" destId="{350F91DA-9F1C-42E4-947C-F307A92EBCEE}" srcOrd="0" destOrd="0" presId="urn:microsoft.com/office/officeart/2005/8/layout/vList3"/>
    <dgm:cxn modelId="{D6FB5592-27FF-4260-A8A9-46005A41A2F6}" type="presOf" srcId="{B41B9F06-4399-4FAD-8A20-6F0D7A5A2E24}" destId="{D0EE7E6E-9068-4CF4-9EC5-432A5FEBE6DF}" srcOrd="0" destOrd="0" presId="urn:microsoft.com/office/officeart/2005/8/layout/vList3"/>
    <dgm:cxn modelId="{120D59D2-07A3-41DC-9FCB-B5C8ABFFD37F}" type="presOf" srcId="{6377ACC3-0D6D-46EB-9F29-47AE248DB809}" destId="{2F649A21-449B-482C-880B-023449EF2EF8}" srcOrd="0" destOrd="0" presId="urn:microsoft.com/office/officeart/2005/8/layout/vList3"/>
    <dgm:cxn modelId="{BAFB740E-3F48-4DC0-87CB-FCAA7950A712}" type="presParOf" srcId="{350F91DA-9F1C-42E4-947C-F307A92EBCEE}" destId="{28D67965-A5D8-453D-A58D-AA4C31359015}" srcOrd="0" destOrd="0" presId="urn:microsoft.com/office/officeart/2005/8/layout/vList3"/>
    <dgm:cxn modelId="{222FB210-9461-472F-99A6-70150AD55D52}" type="presParOf" srcId="{28D67965-A5D8-453D-A58D-AA4C31359015}" destId="{798917A3-B797-42D3-9E8A-66087E3A6C2D}" srcOrd="0" destOrd="0" presId="urn:microsoft.com/office/officeart/2005/8/layout/vList3"/>
    <dgm:cxn modelId="{8B41B73B-DE15-4EF0-997B-EDC680543362}" type="presParOf" srcId="{28D67965-A5D8-453D-A58D-AA4C31359015}" destId="{F9BAC0A1-C259-4DCB-AA99-25002EE4622D}" srcOrd="1" destOrd="0" presId="urn:microsoft.com/office/officeart/2005/8/layout/vList3"/>
    <dgm:cxn modelId="{0955A74B-02F0-4869-A2D1-F9DE1BD8056F}" type="presParOf" srcId="{350F91DA-9F1C-42E4-947C-F307A92EBCEE}" destId="{A1FA557C-0DBC-476D-A405-6FAE7084BE5C}" srcOrd="1" destOrd="0" presId="urn:microsoft.com/office/officeart/2005/8/layout/vList3"/>
    <dgm:cxn modelId="{F00D9C4E-1452-41BA-8ECF-2433A63D4579}" type="presParOf" srcId="{350F91DA-9F1C-42E4-947C-F307A92EBCEE}" destId="{F19B46D2-7E0B-40E0-804E-2AA70D24D9ED}" srcOrd="2" destOrd="0" presId="urn:microsoft.com/office/officeart/2005/8/layout/vList3"/>
    <dgm:cxn modelId="{D76890EE-8E46-4587-B8EF-55D85BF9A41E}" type="presParOf" srcId="{F19B46D2-7E0B-40E0-804E-2AA70D24D9ED}" destId="{2F1655EF-3B7A-4821-8623-4B4E59404F4D}" srcOrd="0" destOrd="0" presId="urn:microsoft.com/office/officeart/2005/8/layout/vList3"/>
    <dgm:cxn modelId="{DF4608D7-64DE-4CCA-8CD0-1689AE872072}" type="presParOf" srcId="{F19B46D2-7E0B-40E0-804E-2AA70D24D9ED}" destId="{2F649A21-449B-482C-880B-023449EF2EF8}" srcOrd="1" destOrd="0" presId="urn:microsoft.com/office/officeart/2005/8/layout/vList3"/>
    <dgm:cxn modelId="{C6010D4F-964B-4530-8757-46C41B548E30}" type="presParOf" srcId="{350F91DA-9F1C-42E4-947C-F307A92EBCEE}" destId="{8C8EB9A9-410E-4849-9EE5-5148A0473A2D}" srcOrd="3" destOrd="0" presId="urn:microsoft.com/office/officeart/2005/8/layout/vList3"/>
    <dgm:cxn modelId="{6519C97F-1309-4BE1-926A-6400794F3349}" type="presParOf" srcId="{350F91DA-9F1C-42E4-947C-F307A92EBCEE}" destId="{CE07E686-9002-4FF8-9416-895DDFA32DB2}" srcOrd="4" destOrd="0" presId="urn:microsoft.com/office/officeart/2005/8/layout/vList3"/>
    <dgm:cxn modelId="{105A6244-BD60-4FBA-99FE-D98E1856AD6F}" type="presParOf" srcId="{CE07E686-9002-4FF8-9416-895DDFA32DB2}" destId="{EAC7645E-A65A-4008-80C2-BE7DB5CDCF00}" srcOrd="0" destOrd="0" presId="urn:microsoft.com/office/officeart/2005/8/layout/vList3"/>
    <dgm:cxn modelId="{7B1A1662-815F-4181-B34C-B0789B5AFDC6}" type="presParOf" srcId="{CE07E686-9002-4FF8-9416-895DDFA32DB2}" destId="{D0EE7E6E-9068-4CF4-9EC5-432A5FEBE6DF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95C1571B-E0FE-43DB-BAD5-D72379462F1A}" type="doc">
      <dgm:prSet loTypeId="urn:microsoft.com/office/officeart/2005/8/layout/vList3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IN"/>
        </a:p>
      </dgm:t>
    </dgm:pt>
    <dgm:pt modelId="{4D192ED7-2E55-40F3-A4D0-B5226E937AEC}">
      <dgm:prSet/>
      <dgm:spPr/>
      <dgm:t>
        <a:bodyPr/>
        <a:lstStyle/>
        <a:p>
          <a:r>
            <a:rPr lang="en-US" dirty="0"/>
            <a:t>U.S. front end: Client interface</a:t>
          </a:r>
          <a:endParaRPr lang="en-IN" dirty="0"/>
        </a:p>
      </dgm:t>
    </dgm:pt>
    <dgm:pt modelId="{2DEDE990-27B3-494D-BD56-70A5332D114B}" type="parTrans" cxnId="{9BA19948-71BE-49DE-80AF-7C7AFE958FF8}">
      <dgm:prSet/>
      <dgm:spPr/>
      <dgm:t>
        <a:bodyPr/>
        <a:lstStyle/>
        <a:p>
          <a:endParaRPr lang="en-IN"/>
        </a:p>
      </dgm:t>
    </dgm:pt>
    <dgm:pt modelId="{25FB91C8-D9E6-4221-808A-AE2749C50ABF}" type="sibTrans" cxnId="{9BA19948-71BE-49DE-80AF-7C7AFE958FF8}">
      <dgm:prSet/>
      <dgm:spPr/>
      <dgm:t>
        <a:bodyPr/>
        <a:lstStyle/>
        <a:p>
          <a:endParaRPr lang="en-IN"/>
        </a:p>
      </dgm:t>
    </dgm:pt>
    <dgm:pt modelId="{B41B9F06-4399-4FAD-8A20-6F0D7A5A2E24}">
      <dgm:prSet/>
      <dgm:spPr/>
      <dgm:t>
        <a:bodyPr/>
        <a:lstStyle/>
        <a:p>
          <a:r>
            <a:rPr lang="en-US" dirty="0"/>
            <a:t>2–3× more data throughput per dollar</a:t>
          </a:r>
          <a:endParaRPr lang="en-IN" dirty="0"/>
        </a:p>
      </dgm:t>
    </dgm:pt>
    <dgm:pt modelId="{98F67BD1-44C7-46A0-9F92-BCEB57CC958C}" type="parTrans" cxnId="{E65EBF48-68DE-4334-A3F1-A491C034BB12}">
      <dgm:prSet/>
      <dgm:spPr/>
      <dgm:t>
        <a:bodyPr/>
        <a:lstStyle/>
        <a:p>
          <a:endParaRPr lang="en-IN"/>
        </a:p>
      </dgm:t>
    </dgm:pt>
    <dgm:pt modelId="{35D4AF05-F9BA-460A-A3E3-5A56BC6569AF}" type="sibTrans" cxnId="{E65EBF48-68DE-4334-A3F1-A491C034BB12}">
      <dgm:prSet/>
      <dgm:spPr/>
      <dgm:t>
        <a:bodyPr/>
        <a:lstStyle/>
        <a:p>
          <a:endParaRPr lang="en-IN"/>
        </a:p>
      </dgm:t>
    </dgm:pt>
    <dgm:pt modelId="{FADF6105-785C-4A88-A813-0202C1F8F4A5}">
      <dgm:prSet/>
      <dgm:spPr/>
      <dgm:t>
        <a:bodyPr/>
        <a:lstStyle/>
        <a:p>
          <a:r>
            <a:rPr lang="en-US" dirty="0"/>
            <a:t>India back end: Data generation</a:t>
          </a:r>
          <a:endParaRPr lang="en-IN" dirty="0"/>
        </a:p>
      </dgm:t>
    </dgm:pt>
    <dgm:pt modelId="{AA7DA58F-5636-4D2F-A2F1-927722A34911}" type="parTrans" cxnId="{2B4FB87A-3295-4F7B-8DBA-F3F1FA9426F6}">
      <dgm:prSet/>
      <dgm:spPr/>
      <dgm:t>
        <a:bodyPr/>
        <a:lstStyle/>
        <a:p>
          <a:endParaRPr lang="en-IN"/>
        </a:p>
      </dgm:t>
    </dgm:pt>
    <dgm:pt modelId="{B5510B4A-850F-4AA0-87AE-4A0CBAA88C13}" type="sibTrans" cxnId="{2B4FB87A-3295-4F7B-8DBA-F3F1FA9426F6}">
      <dgm:prSet/>
      <dgm:spPr/>
      <dgm:t>
        <a:bodyPr/>
        <a:lstStyle/>
        <a:p>
          <a:endParaRPr lang="en-IN"/>
        </a:p>
      </dgm:t>
    </dgm:pt>
    <dgm:pt modelId="{350F91DA-9F1C-42E4-947C-F307A92EBCEE}" type="pres">
      <dgm:prSet presAssocID="{95C1571B-E0FE-43DB-BAD5-D72379462F1A}" presName="linearFlow" presStyleCnt="0">
        <dgm:presLayoutVars>
          <dgm:dir/>
          <dgm:resizeHandles val="exact"/>
        </dgm:presLayoutVars>
      </dgm:prSet>
      <dgm:spPr/>
    </dgm:pt>
    <dgm:pt modelId="{28D67965-A5D8-453D-A58D-AA4C31359015}" type="pres">
      <dgm:prSet presAssocID="{4D192ED7-2E55-40F3-A4D0-B5226E937AEC}" presName="composite" presStyleCnt="0"/>
      <dgm:spPr/>
    </dgm:pt>
    <dgm:pt modelId="{798917A3-B797-42D3-9E8A-66087E3A6C2D}" type="pres">
      <dgm:prSet presAssocID="{4D192ED7-2E55-40F3-A4D0-B5226E937AEC}" presName="imgShp" presStyleLbl="fgImgPlace1" presStyleIdx="0" presStyleCnt="3" custLinFactNeighborX="-46143"/>
      <dgm:spPr/>
    </dgm:pt>
    <dgm:pt modelId="{F9BAC0A1-C259-4DCB-AA99-25002EE4622D}" type="pres">
      <dgm:prSet presAssocID="{4D192ED7-2E55-40F3-A4D0-B5226E937AEC}" presName="txShp" presStyleLbl="node1" presStyleIdx="0" presStyleCnt="3" custLinFactNeighborX="-12272">
        <dgm:presLayoutVars>
          <dgm:bulletEnabled val="1"/>
        </dgm:presLayoutVars>
      </dgm:prSet>
      <dgm:spPr/>
    </dgm:pt>
    <dgm:pt modelId="{A1FA557C-0DBC-476D-A405-6FAE7084BE5C}" type="pres">
      <dgm:prSet presAssocID="{25FB91C8-D9E6-4221-808A-AE2749C50ABF}" presName="spacing" presStyleCnt="0"/>
      <dgm:spPr/>
    </dgm:pt>
    <dgm:pt modelId="{0613F174-8AB3-424A-9702-7EFBC1094BEB}" type="pres">
      <dgm:prSet presAssocID="{FADF6105-785C-4A88-A813-0202C1F8F4A5}" presName="composite" presStyleCnt="0"/>
      <dgm:spPr/>
    </dgm:pt>
    <dgm:pt modelId="{9DE61B0F-10FF-4258-9A1C-8FAEB4699F2E}" type="pres">
      <dgm:prSet presAssocID="{FADF6105-785C-4A88-A813-0202C1F8F4A5}" presName="imgShp" presStyleLbl="fgImgPlace1" presStyleIdx="1" presStyleCnt="3" custLinFactNeighborX="-46143"/>
      <dgm:spPr/>
    </dgm:pt>
    <dgm:pt modelId="{96E80D68-AFBA-40E2-9681-CAB3C49F9875}" type="pres">
      <dgm:prSet presAssocID="{FADF6105-785C-4A88-A813-0202C1F8F4A5}" presName="txShp" presStyleLbl="node1" presStyleIdx="1" presStyleCnt="3" custLinFactNeighborX="-12272">
        <dgm:presLayoutVars>
          <dgm:bulletEnabled val="1"/>
        </dgm:presLayoutVars>
      </dgm:prSet>
      <dgm:spPr/>
    </dgm:pt>
    <dgm:pt modelId="{A25ED129-3E62-4036-86AA-FE19E0429994}" type="pres">
      <dgm:prSet presAssocID="{B5510B4A-850F-4AA0-87AE-4A0CBAA88C13}" presName="spacing" presStyleCnt="0"/>
      <dgm:spPr/>
    </dgm:pt>
    <dgm:pt modelId="{CE07E686-9002-4FF8-9416-895DDFA32DB2}" type="pres">
      <dgm:prSet presAssocID="{B41B9F06-4399-4FAD-8A20-6F0D7A5A2E24}" presName="composite" presStyleCnt="0"/>
      <dgm:spPr/>
    </dgm:pt>
    <dgm:pt modelId="{EAC7645E-A65A-4008-80C2-BE7DB5CDCF00}" type="pres">
      <dgm:prSet presAssocID="{B41B9F06-4399-4FAD-8A20-6F0D7A5A2E24}" presName="imgShp" presStyleLbl="fgImgPlace1" presStyleIdx="2" presStyleCnt="3" custLinFactNeighborX="-46143"/>
      <dgm:spPr/>
    </dgm:pt>
    <dgm:pt modelId="{D0EE7E6E-9068-4CF4-9EC5-432A5FEBE6DF}" type="pres">
      <dgm:prSet presAssocID="{B41B9F06-4399-4FAD-8A20-6F0D7A5A2E24}" presName="txShp" presStyleLbl="node1" presStyleIdx="2" presStyleCnt="3" custLinFactNeighborX="-12272">
        <dgm:presLayoutVars>
          <dgm:bulletEnabled val="1"/>
        </dgm:presLayoutVars>
      </dgm:prSet>
      <dgm:spPr/>
    </dgm:pt>
  </dgm:ptLst>
  <dgm:cxnLst>
    <dgm:cxn modelId="{4A042D15-F7CE-4207-A979-5305796BF3F2}" type="presOf" srcId="{4D192ED7-2E55-40F3-A4D0-B5226E937AEC}" destId="{F9BAC0A1-C259-4DCB-AA99-25002EE4622D}" srcOrd="0" destOrd="0" presId="urn:microsoft.com/office/officeart/2005/8/layout/vList3"/>
    <dgm:cxn modelId="{9BA19948-71BE-49DE-80AF-7C7AFE958FF8}" srcId="{95C1571B-E0FE-43DB-BAD5-D72379462F1A}" destId="{4D192ED7-2E55-40F3-A4D0-B5226E937AEC}" srcOrd="0" destOrd="0" parTransId="{2DEDE990-27B3-494D-BD56-70A5332D114B}" sibTransId="{25FB91C8-D9E6-4221-808A-AE2749C50ABF}"/>
    <dgm:cxn modelId="{E65EBF48-68DE-4334-A3F1-A491C034BB12}" srcId="{95C1571B-E0FE-43DB-BAD5-D72379462F1A}" destId="{B41B9F06-4399-4FAD-8A20-6F0D7A5A2E24}" srcOrd="2" destOrd="0" parTransId="{98F67BD1-44C7-46A0-9F92-BCEB57CC958C}" sibTransId="{35D4AF05-F9BA-460A-A3E3-5A56BC6569AF}"/>
    <dgm:cxn modelId="{77312455-6B69-4E1F-9093-EC6C176F9C36}" type="presOf" srcId="{95C1571B-E0FE-43DB-BAD5-D72379462F1A}" destId="{350F91DA-9F1C-42E4-947C-F307A92EBCEE}" srcOrd="0" destOrd="0" presId="urn:microsoft.com/office/officeart/2005/8/layout/vList3"/>
    <dgm:cxn modelId="{2B4FB87A-3295-4F7B-8DBA-F3F1FA9426F6}" srcId="{95C1571B-E0FE-43DB-BAD5-D72379462F1A}" destId="{FADF6105-785C-4A88-A813-0202C1F8F4A5}" srcOrd="1" destOrd="0" parTransId="{AA7DA58F-5636-4D2F-A2F1-927722A34911}" sibTransId="{B5510B4A-850F-4AA0-87AE-4A0CBAA88C13}"/>
    <dgm:cxn modelId="{D6FB5592-27FF-4260-A8A9-46005A41A2F6}" type="presOf" srcId="{B41B9F06-4399-4FAD-8A20-6F0D7A5A2E24}" destId="{D0EE7E6E-9068-4CF4-9EC5-432A5FEBE6DF}" srcOrd="0" destOrd="0" presId="urn:microsoft.com/office/officeart/2005/8/layout/vList3"/>
    <dgm:cxn modelId="{1B89A5BA-D91C-4041-B03B-C17EDEED1688}" type="presOf" srcId="{FADF6105-785C-4A88-A813-0202C1F8F4A5}" destId="{96E80D68-AFBA-40E2-9681-CAB3C49F9875}" srcOrd="0" destOrd="0" presId="urn:microsoft.com/office/officeart/2005/8/layout/vList3"/>
    <dgm:cxn modelId="{BAFB740E-3F48-4DC0-87CB-FCAA7950A712}" type="presParOf" srcId="{350F91DA-9F1C-42E4-947C-F307A92EBCEE}" destId="{28D67965-A5D8-453D-A58D-AA4C31359015}" srcOrd="0" destOrd="0" presId="urn:microsoft.com/office/officeart/2005/8/layout/vList3"/>
    <dgm:cxn modelId="{222FB210-9461-472F-99A6-70150AD55D52}" type="presParOf" srcId="{28D67965-A5D8-453D-A58D-AA4C31359015}" destId="{798917A3-B797-42D3-9E8A-66087E3A6C2D}" srcOrd="0" destOrd="0" presId="urn:microsoft.com/office/officeart/2005/8/layout/vList3"/>
    <dgm:cxn modelId="{8B41B73B-DE15-4EF0-997B-EDC680543362}" type="presParOf" srcId="{28D67965-A5D8-453D-A58D-AA4C31359015}" destId="{F9BAC0A1-C259-4DCB-AA99-25002EE4622D}" srcOrd="1" destOrd="0" presId="urn:microsoft.com/office/officeart/2005/8/layout/vList3"/>
    <dgm:cxn modelId="{0955A74B-02F0-4869-A2D1-F9DE1BD8056F}" type="presParOf" srcId="{350F91DA-9F1C-42E4-947C-F307A92EBCEE}" destId="{A1FA557C-0DBC-476D-A405-6FAE7084BE5C}" srcOrd="1" destOrd="0" presId="urn:microsoft.com/office/officeart/2005/8/layout/vList3"/>
    <dgm:cxn modelId="{4CD2777C-1B89-4B0E-94C0-FC69A2601FFB}" type="presParOf" srcId="{350F91DA-9F1C-42E4-947C-F307A92EBCEE}" destId="{0613F174-8AB3-424A-9702-7EFBC1094BEB}" srcOrd="2" destOrd="0" presId="urn:microsoft.com/office/officeart/2005/8/layout/vList3"/>
    <dgm:cxn modelId="{4AC94678-00E4-4945-9318-B69F11C5B6B1}" type="presParOf" srcId="{0613F174-8AB3-424A-9702-7EFBC1094BEB}" destId="{9DE61B0F-10FF-4258-9A1C-8FAEB4699F2E}" srcOrd="0" destOrd="0" presId="urn:microsoft.com/office/officeart/2005/8/layout/vList3"/>
    <dgm:cxn modelId="{A4CD0A85-814A-4BEC-BA15-92403FA6D07C}" type="presParOf" srcId="{0613F174-8AB3-424A-9702-7EFBC1094BEB}" destId="{96E80D68-AFBA-40E2-9681-CAB3C49F9875}" srcOrd="1" destOrd="0" presId="urn:microsoft.com/office/officeart/2005/8/layout/vList3"/>
    <dgm:cxn modelId="{3106CBEC-68AC-4256-80FC-73792605BF42}" type="presParOf" srcId="{350F91DA-9F1C-42E4-947C-F307A92EBCEE}" destId="{A25ED129-3E62-4036-86AA-FE19E0429994}" srcOrd="3" destOrd="0" presId="urn:microsoft.com/office/officeart/2005/8/layout/vList3"/>
    <dgm:cxn modelId="{6519C97F-1309-4BE1-926A-6400794F3349}" type="presParOf" srcId="{350F91DA-9F1C-42E4-947C-F307A92EBCEE}" destId="{CE07E686-9002-4FF8-9416-895DDFA32DB2}" srcOrd="4" destOrd="0" presId="urn:microsoft.com/office/officeart/2005/8/layout/vList3"/>
    <dgm:cxn modelId="{105A6244-BD60-4FBA-99FE-D98E1856AD6F}" type="presParOf" srcId="{CE07E686-9002-4FF8-9416-895DDFA32DB2}" destId="{EAC7645E-A65A-4008-80C2-BE7DB5CDCF00}" srcOrd="0" destOrd="0" presId="urn:microsoft.com/office/officeart/2005/8/layout/vList3"/>
    <dgm:cxn modelId="{7B1A1662-815F-4181-B34C-B0789B5AFDC6}" type="presParOf" srcId="{CE07E686-9002-4FF8-9416-895DDFA32DB2}" destId="{D0EE7E6E-9068-4CF4-9EC5-432A5FEBE6DF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BAC0A1-C259-4DCB-AA99-25002EE4622D}">
      <dsp:nvSpPr>
        <dsp:cNvPr id="0" name=""/>
        <dsp:cNvSpPr/>
      </dsp:nvSpPr>
      <dsp:spPr>
        <a:xfrm rot="10800000">
          <a:off x="764076" y="3412"/>
          <a:ext cx="4698111" cy="1326656"/>
        </a:xfrm>
        <a:prstGeom prst="homePlat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5019" tIns="99060" rIns="184912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600" b="1" kern="1200" dirty="0"/>
            <a:t>AlphaFold</a:t>
          </a:r>
          <a:r>
            <a:rPr lang="en-IN" sz="2600" kern="1200" dirty="0"/>
            <a:t> started a revolution, but AI models still fail in practice</a:t>
          </a:r>
        </a:p>
      </dsp:txBody>
      <dsp:txXfrm rot="10800000">
        <a:off x="1095740" y="3412"/>
        <a:ext cx="4366447" cy="1326656"/>
      </dsp:txXfrm>
    </dsp:sp>
    <dsp:sp modelId="{798917A3-B797-42D3-9E8A-66087E3A6C2D}">
      <dsp:nvSpPr>
        <dsp:cNvPr id="0" name=""/>
        <dsp:cNvSpPr/>
      </dsp:nvSpPr>
      <dsp:spPr>
        <a:xfrm>
          <a:off x="239535" y="3412"/>
          <a:ext cx="1326656" cy="1326656"/>
        </a:xfrm>
        <a:prstGeom prst="ellipse">
          <a:avLst/>
        </a:prstGeom>
        <a:solidFill>
          <a:schemeClr val="accent3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F649A21-449B-482C-880B-023449EF2EF8}">
      <dsp:nvSpPr>
        <dsp:cNvPr id="0" name=""/>
        <dsp:cNvSpPr/>
      </dsp:nvSpPr>
      <dsp:spPr>
        <a:xfrm rot="10800000">
          <a:off x="764076" y="1726085"/>
          <a:ext cx="4698111" cy="1326656"/>
        </a:xfrm>
        <a:prstGeom prst="homePlate">
          <a:avLst/>
        </a:prstGeom>
        <a:solidFill>
          <a:schemeClr val="accent3">
            <a:hueOff val="1355300"/>
            <a:satOff val="50000"/>
            <a:lumOff val="-735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5019" tIns="99060" rIns="184912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600" b="1" kern="1200" dirty="0" err="1"/>
            <a:t>RFdiffusion</a:t>
          </a:r>
          <a:r>
            <a:rPr lang="en-IN" sz="2600" kern="1200" dirty="0" err="1"/>
            <a:t>’s</a:t>
          </a:r>
          <a:r>
            <a:rPr lang="en-IN" sz="2600" kern="1200" dirty="0"/>
            <a:t> success rate: just 0.1% for functional antibody design</a:t>
          </a:r>
        </a:p>
      </dsp:txBody>
      <dsp:txXfrm rot="10800000">
        <a:off x="1095740" y="1726085"/>
        <a:ext cx="4366447" cy="1326656"/>
      </dsp:txXfrm>
    </dsp:sp>
    <dsp:sp modelId="{2F1655EF-3B7A-4821-8623-4B4E59404F4D}">
      <dsp:nvSpPr>
        <dsp:cNvPr id="0" name=""/>
        <dsp:cNvSpPr/>
      </dsp:nvSpPr>
      <dsp:spPr>
        <a:xfrm>
          <a:off x="239535" y="1726085"/>
          <a:ext cx="1326656" cy="1326656"/>
        </a:xfrm>
        <a:prstGeom prst="ellipse">
          <a:avLst/>
        </a:prstGeom>
        <a:solidFill>
          <a:schemeClr val="accent3">
            <a:tint val="50000"/>
            <a:hueOff val="1037118"/>
            <a:satOff val="50000"/>
            <a:lumOff val="99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0EE7E6E-9068-4CF4-9EC5-432A5FEBE6DF}">
      <dsp:nvSpPr>
        <dsp:cNvPr id="0" name=""/>
        <dsp:cNvSpPr/>
      </dsp:nvSpPr>
      <dsp:spPr>
        <a:xfrm rot="10800000">
          <a:off x="764076" y="3448758"/>
          <a:ext cx="4698111" cy="1326656"/>
        </a:xfrm>
        <a:prstGeom prst="homePlate">
          <a:avLst/>
        </a:prstGeom>
        <a:solidFill>
          <a:schemeClr val="accent3">
            <a:hueOff val="2710599"/>
            <a:satOff val="100000"/>
            <a:lumOff val="-147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5019" tIns="99060" rIns="184912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600" b="1" kern="1200" dirty="0"/>
            <a:t>Why?</a:t>
          </a:r>
          <a:r>
            <a:rPr lang="en-IN" sz="2600" kern="1200" dirty="0"/>
            <a:t> Lack of clean, functional, high-quality protein data</a:t>
          </a:r>
        </a:p>
      </dsp:txBody>
      <dsp:txXfrm rot="10800000">
        <a:off x="1095740" y="3448758"/>
        <a:ext cx="4366447" cy="1326656"/>
      </dsp:txXfrm>
    </dsp:sp>
    <dsp:sp modelId="{EAC7645E-A65A-4008-80C2-BE7DB5CDCF00}">
      <dsp:nvSpPr>
        <dsp:cNvPr id="0" name=""/>
        <dsp:cNvSpPr/>
      </dsp:nvSpPr>
      <dsp:spPr>
        <a:xfrm>
          <a:off x="239535" y="3448758"/>
          <a:ext cx="1326656" cy="1326656"/>
        </a:xfrm>
        <a:prstGeom prst="ellipse">
          <a:avLst/>
        </a:prstGeom>
        <a:solidFill>
          <a:schemeClr val="accent3">
            <a:tint val="50000"/>
            <a:hueOff val="2074236"/>
            <a:satOff val="100000"/>
            <a:lumOff val="19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649A21-449B-482C-880B-023449EF2EF8}">
      <dsp:nvSpPr>
        <dsp:cNvPr id="0" name=""/>
        <dsp:cNvSpPr/>
      </dsp:nvSpPr>
      <dsp:spPr>
        <a:xfrm rot="10800000">
          <a:off x="598728" y="37336"/>
          <a:ext cx="9910824" cy="2214351"/>
        </a:xfrm>
        <a:prstGeom prst="homePlat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8477" tIns="106680" rIns="199136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b="1" kern="1200" dirty="0"/>
            <a:t>Dr. Zahid Kamal</a:t>
          </a:r>
        </a:p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0" i="0" kern="1200" dirty="0"/>
            <a:t>Expert in high-throughput technology platforms &amp; protein structure research, with 20+ years of experience. Leads </a:t>
          </a:r>
          <a:r>
            <a:rPr lang="en-US" sz="2800" b="0" i="0" kern="1200" dirty="0" err="1"/>
            <a:t>PiBook</a:t>
          </a:r>
          <a:r>
            <a:rPr lang="en-US" sz="2800" b="0" i="0" kern="1200" dirty="0"/>
            <a:t> Bio’s experimental operations and assay development.</a:t>
          </a:r>
          <a:endParaRPr lang="en-IN" sz="2400" b="1" kern="1200" dirty="0"/>
        </a:p>
      </dsp:txBody>
      <dsp:txXfrm rot="10800000">
        <a:off x="1152316" y="37336"/>
        <a:ext cx="9357236" cy="2214351"/>
      </dsp:txXfrm>
    </dsp:sp>
    <dsp:sp modelId="{2F1655EF-3B7A-4821-8623-4B4E59404F4D}">
      <dsp:nvSpPr>
        <dsp:cNvPr id="0" name=""/>
        <dsp:cNvSpPr/>
      </dsp:nvSpPr>
      <dsp:spPr>
        <a:xfrm>
          <a:off x="223226" y="10629"/>
          <a:ext cx="2365879" cy="2287200"/>
        </a:xfrm>
        <a:prstGeom prst="ellipse">
          <a:avLst/>
        </a:prstGeom>
        <a:blipFill>
          <a:blip xmlns:r="http://schemas.openxmlformats.org/officeDocument/2006/relationships" r:embed="rId1"/>
          <a:srcRect/>
          <a:stretch>
            <a:fillRect l="-1000" r="-1000"/>
          </a:stretch>
        </a:blip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9BAC0A1-C259-4DCB-AA99-25002EE4622D}">
      <dsp:nvSpPr>
        <dsp:cNvPr id="0" name=""/>
        <dsp:cNvSpPr/>
      </dsp:nvSpPr>
      <dsp:spPr>
        <a:xfrm rot="10800000">
          <a:off x="594983" y="3229913"/>
          <a:ext cx="9911188" cy="2214351"/>
        </a:xfrm>
        <a:prstGeom prst="homePlat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8477" tIns="106680" rIns="199136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b="1" kern="1200" dirty="0"/>
            <a:t>Dr. Tabrez Mohammad</a:t>
          </a:r>
        </a:p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0" i="0" kern="1200" dirty="0"/>
            <a:t>AI/ML specialist, with 20+ years of active research experience, driving data strategy and computational integration across </a:t>
          </a:r>
          <a:r>
            <a:rPr lang="en-US" sz="2800" b="0" i="0" kern="1200" dirty="0" err="1"/>
            <a:t>PiBook</a:t>
          </a:r>
          <a:r>
            <a:rPr lang="en-US" sz="2800" b="0" i="0" kern="1200" dirty="0"/>
            <a:t> Bio.</a:t>
          </a:r>
          <a:endParaRPr lang="en-IN" sz="2400" b="1" kern="1200" dirty="0"/>
        </a:p>
      </dsp:txBody>
      <dsp:txXfrm rot="10800000">
        <a:off x="1148571" y="3229913"/>
        <a:ext cx="9357600" cy="2214351"/>
      </dsp:txXfrm>
    </dsp:sp>
    <dsp:sp modelId="{798917A3-B797-42D3-9E8A-66087E3A6C2D}">
      <dsp:nvSpPr>
        <dsp:cNvPr id="0" name=""/>
        <dsp:cNvSpPr/>
      </dsp:nvSpPr>
      <dsp:spPr>
        <a:xfrm>
          <a:off x="148831" y="3168003"/>
          <a:ext cx="2339996" cy="2339996"/>
        </a:xfrm>
        <a:prstGeom prst="ellipse">
          <a:avLst/>
        </a:prstGeom>
        <a:blipFill>
          <a:blip xmlns:r="http://schemas.openxmlformats.org/officeDocument/2006/relationships" r:embed="rId2"/>
          <a:srcRect/>
          <a:stretch>
            <a:fillRect/>
          </a:stretch>
        </a:blip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649A21-449B-482C-880B-023449EF2EF8}">
      <dsp:nvSpPr>
        <dsp:cNvPr id="0" name=""/>
        <dsp:cNvSpPr/>
      </dsp:nvSpPr>
      <dsp:spPr>
        <a:xfrm rot="10800000">
          <a:off x="598728" y="37336"/>
          <a:ext cx="9910824" cy="2214351"/>
        </a:xfrm>
        <a:prstGeom prst="homePlat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8477" tIns="106680" rIns="199136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b="1" kern="1200" dirty="0"/>
            <a:t>Prof. </a:t>
          </a:r>
          <a:r>
            <a:rPr lang="en-IN" sz="2800" b="1" i="0" kern="1200" dirty="0"/>
            <a:t>Aravind </a:t>
          </a:r>
          <a:r>
            <a:rPr lang="en-IN" sz="2800" b="1" i="0" kern="1200" dirty="0" err="1"/>
            <a:t>Penmatsa</a:t>
          </a:r>
          <a:endParaRPr lang="en-IN" sz="2800" b="1" i="0" kern="1200" dirty="0"/>
        </a:p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b="1" kern="1200" dirty="0"/>
            <a:t>Molecular Biophysics Unit, Indian Institute of Science, Bangalore, India</a:t>
          </a:r>
        </a:p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b="1" kern="1200" dirty="0"/>
            <a:t>https://aplabmbu.weebly.com/</a:t>
          </a:r>
        </a:p>
      </dsp:txBody>
      <dsp:txXfrm rot="10800000">
        <a:off x="1152316" y="37336"/>
        <a:ext cx="9357236" cy="2214351"/>
      </dsp:txXfrm>
    </dsp:sp>
    <dsp:sp modelId="{2F1655EF-3B7A-4821-8623-4B4E59404F4D}">
      <dsp:nvSpPr>
        <dsp:cNvPr id="0" name=""/>
        <dsp:cNvSpPr/>
      </dsp:nvSpPr>
      <dsp:spPr>
        <a:xfrm>
          <a:off x="223226" y="10629"/>
          <a:ext cx="2365879" cy="2287200"/>
        </a:xfrm>
        <a:prstGeom prst="ellipse">
          <a:avLst/>
        </a:prstGeom>
        <a:blipFill>
          <a:blip xmlns:r="http://schemas.openxmlformats.org/officeDocument/2006/relationships" r:embed="rId1"/>
          <a:srcRect/>
          <a:stretch>
            <a:fillRect l="-1000" r="-1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9BAC0A1-C259-4DCB-AA99-25002EE4622D}">
      <dsp:nvSpPr>
        <dsp:cNvPr id="0" name=""/>
        <dsp:cNvSpPr/>
      </dsp:nvSpPr>
      <dsp:spPr>
        <a:xfrm rot="10800000">
          <a:off x="594983" y="3229913"/>
          <a:ext cx="9911188" cy="2214351"/>
        </a:xfrm>
        <a:prstGeom prst="homePlat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8477" tIns="106680" rIns="199136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b="1" kern="1200" dirty="0"/>
            <a:t>Prof. Tanweer Hussain</a:t>
          </a:r>
        </a:p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b="1" kern="1200" dirty="0"/>
            <a:t>Developmental Biology and Genetics, Indian Institute of Science, Bangalore, India</a:t>
          </a:r>
        </a:p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b="1" kern="1200" dirty="0"/>
            <a:t>https://dbg.iisc.ac.in/people/tanweer-hussain/</a:t>
          </a:r>
        </a:p>
      </dsp:txBody>
      <dsp:txXfrm rot="10800000">
        <a:off x="1148571" y="3229913"/>
        <a:ext cx="9357600" cy="2214351"/>
      </dsp:txXfrm>
    </dsp:sp>
    <dsp:sp modelId="{798917A3-B797-42D3-9E8A-66087E3A6C2D}">
      <dsp:nvSpPr>
        <dsp:cNvPr id="0" name=""/>
        <dsp:cNvSpPr/>
      </dsp:nvSpPr>
      <dsp:spPr>
        <a:xfrm>
          <a:off x="148831" y="3168003"/>
          <a:ext cx="2339996" cy="2339996"/>
        </a:xfrm>
        <a:prstGeom prst="ellipse">
          <a:avLst/>
        </a:prstGeom>
        <a:blipFill>
          <a:blip xmlns:r="http://schemas.openxmlformats.org/officeDocument/2006/relationships" r:embed="rId2"/>
          <a:srcRect/>
          <a:stretch>
            <a:fillRect l="-7000" r="-7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BAC0A1-C259-4DCB-AA99-25002EE4622D}">
      <dsp:nvSpPr>
        <dsp:cNvPr id="0" name=""/>
        <dsp:cNvSpPr/>
      </dsp:nvSpPr>
      <dsp:spPr>
        <a:xfrm rot="10800000">
          <a:off x="764076" y="3412"/>
          <a:ext cx="4698111" cy="1326656"/>
        </a:xfrm>
        <a:prstGeom prst="homePlat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5019" tIns="99060" rIns="184912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600" kern="1200" dirty="0"/>
            <a:t>Expand wet-lab and AI teams</a:t>
          </a:r>
        </a:p>
      </dsp:txBody>
      <dsp:txXfrm rot="10800000">
        <a:off x="1095740" y="3412"/>
        <a:ext cx="4366447" cy="1326656"/>
      </dsp:txXfrm>
    </dsp:sp>
    <dsp:sp modelId="{798917A3-B797-42D3-9E8A-66087E3A6C2D}">
      <dsp:nvSpPr>
        <dsp:cNvPr id="0" name=""/>
        <dsp:cNvSpPr/>
      </dsp:nvSpPr>
      <dsp:spPr>
        <a:xfrm>
          <a:off x="239535" y="3412"/>
          <a:ext cx="1326656" cy="1326656"/>
        </a:xfrm>
        <a:prstGeom prst="ellipse">
          <a:avLst/>
        </a:prstGeom>
        <a:solidFill>
          <a:schemeClr val="accent3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F649A21-449B-482C-880B-023449EF2EF8}">
      <dsp:nvSpPr>
        <dsp:cNvPr id="0" name=""/>
        <dsp:cNvSpPr/>
      </dsp:nvSpPr>
      <dsp:spPr>
        <a:xfrm rot="10800000">
          <a:off x="764076" y="1726085"/>
          <a:ext cx="4698111" cy="1326656"/>
        </a:xfrm>
        <a:prstGeom prst="homePlate">
          <a:avLst/>
        </a:prstGeom>
        <a:solidFill>
          <a:schemeClr val="accent3">
            <a:hueOff val="1355300"/>
            <a:satOff val="50000"/>
            <a:lumOff val="-735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5019" tIns="99060" rIns="184912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600" kern="1200" dirty="0"/>
            <a:t>Automate and scale platforms</a:t>
          </a:r>
          <a:endParaRPr lang="en-IN" sz="2600" b="0" kern="1200" dirty="0"/>
        </a:p>
      </dsp:txBody>
      <dsp:txXfrm rot="10800000">
        <a:off x="1095740" y="1726085"/>
        <a:ext cx="4366447" cy="1326656"/>
      </dsp:txXfrm>
    </dsp:sp>
    <dsp:sp modelId="{2F1655EF-3B7A-4821-8623-4B4E59404F4D}">
      <dsp:nvSpPr>
        <dsp:cNvPr id="0" name=""/>
        <dsp:cNvSpPr/>
      </dsp:nvSpPr>
      <dsp:spPr>
        <a:xfrm>
          <a:off x="239535" y="1726085"/>
          <a:ext cx="1326656" cy="1326656"/>
        </a:xfrm>
        <a:prstGeom prst="ellipse">
          <a:avLst/>
        </a:prstGeom>
        <a:solidFill>
          <a:schemeClr val="accent3">
            <a:tint val="50000"/>
            <a:hueOff val="1037118"/>
            <a:satOff val="50000"/>
            <a:lumOff val="99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0EE7E6E-9068-4CF4-9EC5-432A5FEBE6DF}">
      <dsp:nvSpPr>
        <dsp:cNvPr id="0" name=""/>
        <dsp:cNvSpPr/>
      </dsp:nvSpPr>
      <dsp:spPr>
        <a:xfrm rot="10800000">
          <a:off x="764076" y="3448758"/>
          <a:ext cx="4698111" cy="1326656"/>
        </a:xfrm>
        <a:prstGeom prst="homePlate">
          <a:avLst/>
        </a:prstGeom>
        <a:solidFill>
          <a:schemeClr val="accent3">
            <a:hueOff val="2710599"/>
            <a:satOff val="100000"/>
            <a:lumOff val="-147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5019" tIns="99060" rIns="184912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600" kern="1200" dirty="0"/>
            <a:t>Train predictive models and deliver client campaigns</a:t>
          </a:r>
        </a:p>
      </dsp:txBody>
      <dsp:txXfrm rot="10800000">
        <a:off x="1095740" y="3448758"/>
        <a:ext cx="4366447" cy="1326656"/>
      </dsp:txXfrm>
    </dsp:sp>
    <dsp:sp modelId="{EAC7645E-A65A-4008-80C2-BE7DB5CDCF00}">
      <dsp:nvSpPr>
        <dsp:cNvPr id="0" name=""/>
        <dsp:cNvSpPr/>
      </dsp:nvSpPr>
      <dsp:spPr>
        <a:xfrm>
          <a:off x="239535" y="3448758"/>
          <a:ext cx="1326656" cy="1326656"/>
        </a:xfrm>
        <a:prstGeom prst="ellipse">
          <a:avLst/>
        </a:prstGeom>
        <a:solidFill>
          <a:schemeClr val="accent3">
            <a:tint val="50000"/>
            <a:hueOff val="2074236"/>
            <a:satOff val="100000"/>
            <a:lumOff val="19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BAC0A1-C259-4DCB-AA99-25002EE4622D}">
      <dsp:nvSpPr>
        <dsp:cNvPr id="0" name=""/>
        <dsp:cNvSpPr/>
      </dsp:nvSpPr>
      <dsp:spPr>
        <a:xfrm rot="10800000">
          <a:off x="997071" y="417"/>
          <a:ext cx="9000008" cy="976365"/>
        </a:xfrm>
        <a:prstGeom prst="homePlat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0550" tIns="83820" rIns="156464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/>
            <a:t>AI</a:t>
          </a:r>
          <a:r>
            <a:rPr lang="en-US" sz="2200" kern="1200" dirty="0"/>
            <a:t> has transformed the biotech industry, but </a:t>
          </a:r>
          <a:r>
            <a:rPr lang="en-US" sz="2200" b="1" kern="1200" dirty="0"/>
            <a:t>stalled by Data</a:t>
          </a:r>
          <a:r>
            <a:rPr lang="en-US" sz="2200" kern="1200" dirty="0"/>
            <a:t> gaps.</a:t>
          </a:r>
          <a:endParaRPr lang="en-IN" sz="2200" kern="1200" dirty="0"/>
        </a:p>
      </dsp:txBody>
      <dsp:txXfrm rot="10800000">
        <a:off x="1241162" y="417"/>
        <a:ext cx="8755917" cy="976365"/>
      </dsp:txXfrm>
    </dsp:sp>
    <dsp:sp modelId="{798917A3-B797-42D3-9E8A-66087E3A6C2D}">
      <dsp:nvSpPr>
        <dsp:cNvPr id="0" name=""/>
        <dsp:cNvSpPr/>
      </dsp:nvSpPr>
      <dsp:spPr>
        <a:xfrm>
          <a:off x="660166" y="417"/>
          <a:ext cx="976365" cy="976365"/>
        </a:xfrm>
        <a:prstGeom prst="ellipse">
          <a:avLst/>
        </a:prstGeom>
        <a:solidFill>
          <a:schemeClr val="accent3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F649A21-449B-482C-880B-023449EF2EF8}">
      <dsp:nvSpPr>
        <dsp:cNvPr id="0" name=""/>
        <dsp:cNvSpPr/>
      </dsp:nvSpPr>
      <dsp:spPr>
        <a:xfrm rot="10800000">
          <a:off x="997071" y="1220874"/>
          <a:ext cx="9000008" cy="976365"/>
        </a:xfrm>
        <a:prstGeom prst="homePlate">
          <a:avLst/>
        </a:prstGeom>
        <a:solidFill>
          <a:schemeClr val="accent3">
            <a:hueOff val="1355300"/>
            <a:satOff val="50000"/>
            <a:lumOff val="-735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0550" tIns="83820" rIns="156464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/>
            <a:t>Our 3-phase growth path</a:t>
          </a:r>
          <a:r>
            <a:rPr lang="en-US" sz="2200" kern="1200" dirty="0"/>
            <a:t> “data engine → AI layer → full-stack partner” fill these gaps at multiple level.</a:t>
          </a:r>
          <a:endParaRPr lang="en-IN" sz="2200" b="0" kern="1200" dirty="0"/>
        </a:p>
      </dsp:txBody>
      <dsp:txXfrm rot="10800000">
        <a:off x="1241162" y="1220874"/>
        <a:ext cx="8755917" cy="976365"/>
      </dsp:txXfrm>
    </dsp:sp>
    <dsp:sp modelId="{2F1655EF-3B7A-4821-8623-4B4E59404F4D}">
      <dsp:nvSpPr>
        <dsp:cNvPr id="0" name=""/>
        <dsp:cNvSpPr/>
      </dsp:nvSpPr>
      <dsp:spPr>
        <a:xfrm>
          <a:off x="660166" y="1220874"/>
          <a:ext cx="976365" cy="976365"/>
        </a:xfrm>
        <a:prstGeom prst="ellipse">
          <a:avLst/>
        </a:prstGeom>
        <a:solidFill>
          <a:schemeClr val="accent3">
            <a:tint val="50000"/>
            <a:hueOff val="1037118"/>
            <a:satOff val="50000"/>
            <a:lumOff val="99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0EE7E6E-9068-4CF4-9EC5-432A5FEBE6DF}">
      <dsp:nvSpPr>
        <dsp:cNvPr id="0" name=""/>
        <dsp:cNvSpPr/>
      </dsp:nvSpPr>
      <dsp:spPr>
        <a:xfrm rot="10800000">
          <a:off x="997071" y="2441912"/>
          <a:ext cx="9000008" cy="975203"/>
        </a:xfrm>
        <a:prstGeom prst="homePlate">
          <a:avLst/>
        </a:prstGeom>
        <a:solidFill>
          <a:schemeClr val="accent3">
            <a:hueOff val="2710599"/>
            <a:satOff val="100000"/>
            <a:lumOff val="-147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0550" tIns="83820" rIns="156464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/>
            <a:t>Recursion </a:t>
          </a:r>
          <a:r>
            <a:rPr lang="en-US" sz="2200" kern="1200" dirty="0"/>
            <a:t>proved that the 3-Phase growth model is a winning strategy. They did that in cell biology — </a:t>
          </a:r>
          <a:r>
            <a:rPr lang="en-US" sz="2200" kern="1200" dirty="0" err="1"/>
            <a:t>PiBook</a:t>
          </a:r>
          <a:r>
            <a:rPr lang="en-US" sz="2200" kern="1200" dirty="0"/>
            <a:t> is doing it for protein design.</a:t>
          </a:r>
          <a:endParaRPr lang="en-IN" sz="2200" kern="1200" dirty="0"/>
        </a:p>
      </dsp:txBody>
      <dsp:txXfrm rot="10800000">
        <a:off x="1240872" y="2441912"/>
        <a:ext cx="8756207" cy="975203"/>
      </dsp:txXfrm>
    </dsp:sp>
    <dsp:sp modelId="{EAC7645E-A65A-4008-80C2-BE7DB5CDCF00}">
      <dsp:nvSpPr>
        <dsp:cNvPr id="0" name=""/>
        <dsp:cNvSpPr/>
      </dsp:nvSpPr>
      <dsp:spPr>
        <a:xfrm>
          <a:off x="660166" y="2441331"/>
          <a:ext cx="976365" cy="976365"/>
        </a:xfrm>
        <a:prstGeom prst="ellipse">
          <a:avLst/>
        </a:prstGeom>
        <a:solidFill>
          <a:schemeClr val="accent3">
            <a:tint val="50000"/>
            <a:hueOff val="2074236"/>
            <a:satOff val="100000"/>
            <a:lumOff val="19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BAC0A1-C259-4DCB-AA99-25002EE4622D}">
      <dsp:nvSpPr>
        <dsp:cNvPr id="0" name=""/>
        <dsp:cNvSpPr/>
      </dsp:nvSpPr>
      <dsp:spPr>
        <a:xfrm rot="10800000">
          <a:off x="951865" y="1481"/>
          <a:ext cx="4698111" cy="2077811"/>
        </a:xfrm>
        <a:prstGeom prst="homePlat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6257" tIns="125730" rIns="234696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300" kern="1200" dirty="0"/>
            <a:t>No clear leader in AI-protein design</a:t>
          </a:r>
        </a:p>
      </dsp:txBody>
      <dsp:txXfrm rot="10800000">
        <a:off x="1471318" y="1481"/>
        <a:ext cx="4178658" cy="2077811"/>
      </dsp:txXfrm>
    </dsp:sp>
    <dsp:sp modelId="{798917A3-B797-42D3-9E8A-66087E3A6C2D}">
      <dsp:nvSpPr>
        <dsp:cNvPr id="0" name=""/>
        <dsp:cNvSpPr/>
      </dsp:nvSpPr>
      <dsp:spPr>
        <a:xfrm>
          <a:off x="0" y="1481"/>
          <a:ext cx="2077811" cy="2077811"/>
        </a:xfrm>
        <a:prstGeom prst="ellipse">
          <a:avLst/>
        </a:prstGeom>
        <a:solidFill>
          <a:schemeClr val="accent3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0EE7E6E-9068-4CF4-9EC5-432A5FEBE6DF}">
      <dsp:nvSpPr>
        <dsp:cNvPr id="0" name=""/>
        <dsp:cNvSpPr/>
      </dsp:nvSpPr>
      <dsp:spPr>
        <a:xfrm rot="10800000">
          <a:off x="951865" y="2699535"/>
          <a:ext cx="4698111" cy="2077811"/>
        </a:xfrm>
        <a:prstGeom prst="homePlate">
          <a:avLst/>
        </a:prstGeom>
        <a:solidFill>
          <a:schemeClr val="accent3">
            <a:hueOff val="2710599"/>
            <a:satOff val="100000"/>
            <a:lumOff val="-147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6257" tIns="125730" rIns="234696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300" kern="1200" dirty="0"/>
            <a:t>Whoever owns the right data will lead this field</a:t>
          </a:r>
        </a:p>
      </dsp:txBody>
      <dsp:txXfrm rot="10800000">
        <a:off x="1471318" y="2699535"/>
        <a:ext cx="4178658" cy="2077811"/>
      </dsp:txXfrm>
    </dsp:sp>
    <dsp:sp modelId="{EAC7645E-A65A-4008-80C2-BE7DB5CDCF00}">
      <dsp:nvSpPr>
        <dsp:cNvPr id="0" name=""/>
        <dsp:cNvSpPr/>
      </dsp:nvSpPr>
      <dsp:spPr>
        <a:xfrm>
          <a:off x="0" y="2699535"/>
          <a:ext cx="2077811" cy="2077811"/>
        </a:xfrm>
        <a:prstGeom prst="ellipse">
          <a:avLst/>
        </a:prstGeom>
        <a:solidFill>
          <a:schemeClr val="accent3">
            <a:tint val="50000"/>
            <a:hueOff val="2074236"/>
            <a:satOff val="100000"/>
            <a:lumOff val="19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BAC0A1-C259-4DCB-AA99-25002EE4622D}">
      <dsp:nvSpPr>
        <dsp:cNvPr id="0" name=""/>
        <dsp:cNvSpPr/>
      </dsp:nvSpPr>
      <dsp:spPr>
        <a:xfrm rot="10800000">
          <a:off x="764076" y="3412"/>
          <a:ext cx="4698111" cy="1326656"/>
        </a:xfrm>
        <a:prstGeom prst="homePlat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5019" tIns="99060" rIns="184912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600" kern="1200" dirty="0"/>
            <a:t>High-throughput experimental platforms for AI-ready data generation</a:t>
          </a:r>
        </a:p>
      </dsp:txBody>
      <dsp:txXfrm rot="10800000">
        <a:off x="1095740" y="3412"/>
        <a:ext cx="4366447" cy="1326656"/>
      </dsp:txXfrm>
    </dsp:sp>
    <dsp:sp modelId="{798917A3-B797-42D3-9E8A-66087E3A6C2D}">
      <dsp:nvSpPr>
        <dsp:cNvPr id="0" name=""/>
        <dsp:cNvSpPr/>
      </dsp:nvSpPr>
      <dsp:spPr>
        <a:xfrm>
          <a:off x="239535" y="3412"/>
          <a:ext cx="1326656" cy="1326656"/>
        </a:xfrm>
        <a:prstGeom prst="ellipse">
          <a:avLst/>
        </a:prstGeom>
        <a:solidFill>
          <a:schemeClr val="accent3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F649A21-449B-482C-880B-023449EF2EF8}">
      <dsp:nvSpPr>
        <dsp:cNvPr id="0" name=""/>
        <dsp:cNvSpPr/>
      </dsp:nvSpPr>
      <dsp:spPr>
        <a:xfrm rot="10800000">
          <a:off x="764076" y="1726085"/>
          <a:ext cx="4698111" cy="1326656"/>
        </a:xfrm>
        <a:prstGeom prst="homePlate">
          <a:avLst/>
        </a:prstGeom>
        <a:solidFill>
          <a:schemeClr val="accent3">
            <a:hueOff val="1355300"/>
            <a:satOff val="50000"/>
            <a:lumOff val="-735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5019" tIns="99060" rIns="184912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600" kern="1200" dirty="0"/>
            <a:t>Domain-specific AI models trained on real-world proprietary data</a:t>
          </a:r>
          <a:endParaRPr lang="en-IN" sz="2600" b="0" kern="1200" dirty="0"/>
        </a:p>
      </dsp:txBody>
      <dsp:txXfrm rot="10800000">
        <a:off x="1095740" y="1726085"/>
        <a:ext cx="4366447" cy="1326656"/>
      </dsp:txXfrm>
    </dsp:sp>
    <dsp:sp modelId="{2F1655EF-3B7A-4821-8623-4B4E59404F4D}">
      <dsp:nvSpPr>
        <dsp:cNvPr id="0" name=""/>
        <dsp:cNvSpPr/>
      </dsp:nvSpPr>
      <dsp:spPr>
        <a:xfrm>
          <a:off x="239535" y="1726085"/>
          <a:ext cx="1326656" cy="1326656"/>
        </a:xfrm>
        <a:prstGeom prst="ellipse">
          <a:avLst/>
        </a:prstGeom>
        <a:solidFill>
          <a:schemeClr val="accent3">
            <a:tint val="50000"/>
            <a:hueOff val="1037118"/>
            <a:satOff val="50000"/>
            <a:lumOff val="99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0EE7E6E-9068-4CF4-9EC5-432A5FEBE6DF}">
      <dsp:nvSpPr>
        <dsp:cNvPr id="0" name=""/>
        <dsp:cNvSpPr/>
      </dsp:nvSpPr>
      <dsp:spPr>
        <a:xfrm rot="10800000">
          <a:off x="764076" y="3448758"/>
          <a:ext cx="4698111" cy="1326656"/>
        </a:xfrm>
        <a:prstGeom prst="homePlate">
          <a:avLst/>
        </a:prstGeom>
        <a:solidFill>
          <a:schemeClr val="accent3">
            <a:hueOff val="2710599"/>
            <a:satOff val="100000"/>
            <a:lumOff val="-147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5019" tIns="99060" rIns="184912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600" kern="1200" dirty="0"/>
            <a:t>A scalable engine for client projects and internal discovery</a:t>
          </a:r>
        </a:p>
      </dsp:txBody>
      <dsp:txXfrm rot="10800000">
        <a:off x="1095740" y="3448758"/>
        <a:ext cx="4366447" cy="1326656"/>
      </dsp:txXfrm>
    </dsp:sp>
    <dsp:sp modelId="{EAC7645E-A65A-4008-80C2-BE7DB5CDCF00}">
      <dsp:nvSpPr>
        <dsp:cNvPr id="0" name=""/>
        <dsp:cNvSpPr/>
      </dsp:nvSpPr>
      <dsp:spPr>
        <a:xfrm>
          <a:off x="239535" y="3448758"/>
          <a:ext cx="1326656" cy="1326656"/>
        </a:xfrm>
        <a:prstGeom prst="ellipse">
          <a:avLst/>
        </a:prstGeom>
        <a:solidFill>
          <a:schemeClr val="accent3">
            <a:tint val="50000"/>
            <a:hueOff val="2074236"/>
            <a:satOff val="100000"/>
            <a:lumOff val="19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649A21-449B-482C-880B-023449EF2EF8}">
      <dsp:nvSpPr>
        <dsp:cNvPr id="0" name=""/>
        <dsp:cNvSpPr/>
      </dsp:nvSpPr>
      <dsp:spPr>
        <a:xfrm rot="10800000">
          <a:off x="725869" y="22"/>
          <a:ext cx="4620420" cy="1202431"/>
        </a:xfrm>
        <a:prstGeom prst="homePlat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0239" tIns="99060" rIns="184912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600" kern="1200" dirty="0"/>
            <a:t>In-house classifier trained on BIR domain-peptide data</a:t>
          </a:r>
          <a:endParaRPr lang="en-IN" sz="2600" b="0" kern="1200" dirty="0"/>
        </a:p>
      </dsp:txBody>
      <dsp:txXfrm rot="10800000">
        <a:off x="1026477" y="22"/>
        <a:ext cx="4319812" cy="1202431"/>
      </dsp:txXfrm>
    </dsp:sp>
    <dsp:sp modelId="{2F1655EF-3B7A-4821-8623-4B4E59404F4D}">
      <dsp:nvSpPr>
        <dsp:cNvPr id="0" name=""/>
        <dsp:cNvSpPr/>
      </dsp:nvSpPr>
      <dsp:spPr>
        <a:xfrm>
          <a:off x="308344" y="22"/>
          <a:ext cx="1202431" cy="1202431"/>
        </a:xfrm>
        <a:prstGeom prst="ellipse">
          <a:avLst/>
        </a:prstGeom>
        <a:solidFill>
          <a:schemeClr val="accent3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0EE7E6E-9068-4CF4-9EC5-432A5FEBE6DF}">
      <dsp:nvSpPr>
        <dsp:cNvPr id="0" name=""/>
        <dsp:cNvSpPr/>
      </dsp:nvSpPr>
      <dsp:spPr>
        <a:xfrm rot="10800000">
          <a:off x="725869" y="1559110"/>
          <a:ext cx="4620420" cy="1202431"/>
        </a:xfrm>
        <a:prstGeom prst="homePlate">
          <a:avLst/>
        </a:prstGeom>
        <a:solidFill>
          <a:schemeClr val="accent3">
            <a:hueOff val="2710599"/>
            <a:satOff val="100000"/>
            <a:lumOff val="-147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0239" tIns="99060" rIns="184912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600" kern="1200" dirty="0"/>
            <a:t>90%+ accuracy on binder vs. non-binder classification</a:t>
          </a:r>
        </a:p>
      </dsp:txBody>
      <dsp:txXfrm rot="10800000">
        <a:off x="1026477" y="1559110"/>
        <a:ext cx="4319812" cy="1202431"/>
      </dsp:txXfrm>
    </dsp:sp>
    <dsp:sp modelId="{EAC7645E-A65A-4008-80C2-BE7DB5CDCF00}">
      <dsp:nvSpPr>
        <dsp:cNvPr id="0" name=""/>
        <dsp:cNvSpPr/>
      </dsp:nvSpPr>
      <dsp:spPr>
        <a:xfrm>
          <a:off x="308344" y="1559110"/>
          <a:ext cx="1202431" cy="1202431"/>
        </a:xfrm>
        <a:prstGeom prst="ellipse">
          <a:avLst/>
        </a:prstGeom>
        <a:solidFill>
          <a:schemeClr val="accent3">
            <a:tint val="50000"/>
            <a:hueOff val="2074236"/>
            <a:satOff val="100000"/>
            <a:lumOff val="19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BAC0A1-C259-4DCB-AA99-25002EE4622D}">
      <dsp:nvSpPr>
        <dsp:cNvPr id="0" name=""/>
        <dsp:cNvSpPr/>
      </dsp:nvSpPr>
      <dsp:spPr>
        <a:xfrm rot="10800000">
          <a:off x="764076" y="3412"/>
          <a:ext cx="4698111" cy="1326656"/>
        </a:xfrm>
        <a:prstGeom prst="homePlat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5019" tIns="72390" rIns="135128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kern="1200" dirty="0"/>
            <a:t>Multi-platform design = diverse, richer, and reliable data</a:t>
          </a:r>
        </a:p>
      </dsp:txBody>
      <dsp:txXfrm rot="10800000">
        <a:off x="1095740" y="3412"/>
        <a:ext cx="4366447" cy="1326656"/>
      </dsp:txXfrm>
    </dsp:sp>
    <dsp:sp modelId="{798917A3-B797-42D3-9E8A-66087E3A6C2D}">
      <dsp:nvSpPr>
        <dsp:cNvPr id="0" name=""/>
        <dsp:cNvSpPr/>
      </dsp:nvSpPr>
      <dsp:spPr>
        <a:xfrm>
          <a:off x="239535" y="3412"/>
          <a:ext cx="1326656" cy="1326656"/>
        </a:xfrm>
        <a:prstGeom prst="ellipse">
          <a:avLst/>
        </a:prstGeom>
        <a:solidFill>
          <a:schemeClr val="accent3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F649A21-449B-482C-880B-023449EF2EF8}">
      <dsp:nvSpPr>
        <dsp:cNvPr id="0" name=""/>
        <dsp:cNvSpPr/>
      </dsp:nvSpPr>
      <dsp:spPr>
        <a:xfrm rot="10800000">
          <a:off x="764076" y="1726085"/>
          <a:ext cx="4698111" cy="1326656"/>
        </a:xfrm>
        <a:prstGeom prst="homePlate">
          <a:avLst/>
        </a:prstGeom>
        <a:solidFill>
          <a:schemeClr val="accent3">
            <a:hueOff val="1355300"/>
            <a:satOff val="50000"/>
            <a:lumOff val="-735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5019" tIns="72390" rIns="135128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kern="1200" dirty="0"/>
            <a:t>Own data + task-specific AIs = superior performance, accurate predictions</a:t>
          </a:r>
          <a:endParaRPr lang="en-IN" sz="1900" b="0" kern="1200" dirty="0"/>
        </a:p>
      </dsp:txBody>
      <dsp:txXfrm rot="10800000">
        <a:off x="1095740" y="1726085"/>
        <a:ext cx="4366447" cy="1326656"/>
      </dsp:txXfrm>
    </dsp:sp>
    <dsp:sp modelId="{2F1655EF-3B7A-4821-8623-4B4E59404F4D}">
      <dsp:nvSpPr>
        <dsp:cNvPr id="0" name=""/>
        <dsp:cNvSpPr/>
      </dsp:nvSpPr>
      <dsp:spPr>
        <a:xfrm>
          <a:off x="239535" y="1726085"/>
          <a:ext cx="1326656" cy="1326656"/>
        </a:xfrm>
        <a:prstGeom prst="ellipse">
          <a:avLst/>
        </a:prstGeom>
        <a:solidFill>
          <a:schemeClr val="accent3">
            <a:tint val="50000"/>
            <a:hueOff val="1037118"/>
            <a:satOff val="50000"/>
            <a:lumOff val="99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0EE7E6E-9068-4CF4-9EC5-432A5FEBE6DF}">
      <dsp:nvSpPr>
        <dsp:cNvPr id="0" name=""/>
        <dsp:cNvSpPr/>
      </dsp:nvSpPr>
      <dsp:spPr>
        <a:xfrm rot="10800000">
          <a:off x="764076" y="3448758"/>
          <a:ext cx="4698111" cy="1326656"/>
        </a:xfrm>
        <a:prstGeom prst="homePlate">
          <a:avLst/>
        </a:prstGeom>
        <a:solidFill>
          <a:schemeClr val="accent3">
            <a:hueOff val="2710599"/>
            <a:satOff val="100000"/>
            <a:lumOff val="-147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5019" tIns="72390" rIns="135128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kern="1200" dirty="0"/>
            <a:t>Expandable infrastructures/experimental platforms</a:t>
          </a:r>
        </a:p>
      </dsp:txBody>
      <dsp:txXfrm rot="10800000">
        <a:off x="1095740" y="3448758"/>
        <a:ext cx="4366447" cy="1326656"/>
      </dsp:txXfrm>
    </dsp:sp>
    <dsp:sp modelId="{EAC7645E-A65A-4008-80C2-BE7DB5CDCF00}">
      <dsp:nvSpPr>
        <dsp:cNvPr id="0" name=""/>
        <dsp:cNvSpPr/>
      </dsp:nvSpPr>
      <dsp:spPr>
        <a:xfrm>
          <a:off x="239535" y="3448758"/>
          <a:ext cx="1326656" cy="1326656"/>
        </a:xfrm>
        <a:prstGeom prst="ellipse">
          <a:avLst/>
        </a:prstGeom>
        <a:solidFill>
          <a:schemeClr val="accent3">
            <a:tint val="50000"/>
            <a:hueOff val="2074236"/>
            <a:satOff val="100000"/>
            <a:lumOff val="19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0FA2E3-5065-4597-8764-A4D75ACEFBF7}">
      <dsp:nvSpPr>
        <dsp:cNvPr id="0" name=""/>
        <dsp:cNvSpPr/>
      </dsp:nvSpPr>
      <dsp:spPr>
        <a:xfrm rot="10800000">
          <a:off x="542485" y="0"/>
          <a:ext cx="4068004" cy="1187156"/>
        </a:xfrm>
        <a:prstGeom prst="homePlat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3503" tIns="125730" rIns="234696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300" b="1" kern="1200" dirty="0">
              <a:latin typeface="Aptos Display" panose="020B0004020202020204" pitchFamily="34" charset="0"/>
            </a:rPr>
            <a:t>Demand-Supply Gap</a:t>
          </a:r>
          <a:endParaRPr lang="en-IN" sz="3300" kern="1200" dirty="0"/>
        </a:p>
      </dsp:txBody>
      <dsp:txXfrm rot="10800000">
        <a:off x="839274" y="0"/>
        <a:ext cx="3771215" cy="1187156"/>
      </dsp:txXfrm>
    </dsp:sp>
    <dsp:sp modelId="{B1CE7375-D6A2-4B42-AF20-1F85F948E32E}">
      <dsp:nvSpPr>
        <dsp:cNvPr id="0" name=""/>
        <dsp:cNvSpPr/>
      </dsp:nvSpPr>
      <dsp:spPr>
        <a:xfrm>
          <a:off x="0" y="0"/>
          <a:ext cx="1187156" cy="1187156"/>
        </a:xfrm>
        <a:prstGeom prst="ellipse">
          <a:avLst/>
        </a:prstGeom>
        <a:solidFill>
          <a:schemeClr val="accent3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1A46E77-B94B-4E38-8B6A-0C68D1A34553}">
      <dsp:nvSpPr>
        <dsp:cNvPr id="0" name=""/>
        <dsp:cNvSpPr/>
      </dsp:nvSpPr>
      <dsp:spPr>
        <a:xfrm rot="10800000">
          <a:off x="542485" y="1306269"/>
          <a:ext cx="4068004" cy="1187156"/>
        </a:xfrm>
        <a:prstGeom prst="homePlate">
          <a:avLst/>
        </a:prstGeom>
        <a:solidFill>
          <a:schemeClr val="accent3">
            <a:hueOff val="2710599"/>
            <a:satOff val="100000"/>
            <a:lumOff val="-147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3503" tIns="125730" rIns="234696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300" b="1" kern="1200" dirty="0" err="1">
              <a:latin typeface="Aptos Display" panose="020B0004020202020204" pitchFamily="34" charset="0"/>
            </a:rPr>
            <a:t>PiBook</a:t>
          </a:r>
          <a:r>
            <a:rPr lang="en-IN" sz="3300" b="1" kern="1200" dirty="0">
              <a:latin typeface="Aptos Display" panose="020B0004020202020204" pitchFamily="34" charset="0"/>
            </a:rPr>
            <a:t> Entry</a:t>
          </a:r>
          <a:endParaRPr lang="en-IN" sz="3300" kern="1200" dirty="0"/>
        </a:p>
      </dsp:txBody>
      <dsp:txXfrm rot="10800000">
        <a:off x="839274" y="1306269"/>
        <a:ext cx="3771215" cy="1187156"/>
      </dsp:txXfrm>
    </dsp:sp>
    <dsp:sp modelId="{7F1CF91B-000B-4227-9EDA-F482C1FABD0E}">
      <dsp:nvSpPr>
        <dsp:cNvPr id="0" name=""/>
        <dsp:cNvSpPr/>
      </dsp:nvSpPr>
      <dsp:spPr>
        <a:xfrm>
          <a:off x="0" y="1272222"/>
          <a:ext cx="1187156" cy="1187156"/>
        </a:xfrm>
        <a:prstGeom prst="ellipse">
          <a:avLst/>
        </a:prstGeom>
        <a:solidFill>
          <a:schemeClr val="accent3">
            <a:tint val="50000"/>
            <a:hueOff val="2074236"/>
            <a:satOff val="100000"/>
            <a:lumOff val="19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BAC0A1-C259-4DCB-AA99-25002EE4622D}">
      <dsp:nvSpPr>
        <dsp:cNvPr id="0" name=""/>
        <dsp:cNvSpPr/>
      </dsp:nvSpPr>
      <dsp:spPr>
        <a:xfrm rot="10800000">
          <a:off x="764076" y="3412"/>
          <a:ext cx="4698111" cy="1326656"/>
        </a:xfrm>
        <a:prstGeom prst="homePlat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5019" tIns="72390" rIns="135128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b="1" kern="1200" dirty="0">
              <a:solidFill>
                <a:srgbClr val="FFFF00"/>
              </a:solidFill>
            </a:rPr>
            <a:t>Target clients:</a:t>
          </a:r>
          <a:r>
            <a:rPr lang="en-IN" sz="1900" kern="1200" dirty="0"/>
            <a:t> AI-first biotech startups, biologics R&amp;D labs, and pharma innovation teams</a:t>
          </a:r>
        </a:p>
      </dsp:txBody>
      <dsp:txXfrm rot="10800000">
        <a:off x="1095740" y="3412"/>
        <a:ext cx="4366447" cy="1326656"/>
      </dsp:txXfrm>
    </dsp:sp>
    <dsp:sp modelId="{798917A3-B797-42D3-9E8A-66087E3A6C2D}">
      <dsp:nvSpPr>
        <dsp:cNvPr id="0" name=""/>
        <dsp:cNvSpPr/>
      </dsp:nvSpPr>
      <dsp:spPr>
        <a:xfrm>
          <a:off x="239535" y="3412"/>
          <a:ext cx="1326656" cy="1326656"/>
        </a:xfrm>
        <a:prstGeom prst="ellipse">
          <a:avLst/>
        </a:prstGeom>
        <a:blipFill>
          <a:blip xmlns:r="http://schemas.openxmlformats.org/officeDocument/2006/relationships" r:embed="rId1"/>
          <a:srcRect/>
          <a:stretch>
            <a:fillRect l="-6000" r="-6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F649A21-449B-482C-880B-023449EF2EF8}">
      <dsp:nvSpPr>
        <dsp:cNvPr id="0" name=""/>
        <dsp:cNvSpPr/>
      </dsp:nvSpPr>
      <dsp:spPr>
        <a:xfrm rot="10800000">
          <a:off x="764076" y="1726085"/>
          <a:ext cx="4698111" cy="1326656"/>
        </a:xfrm>
        <a:prstGeom prst="homePlate">
          <a:avLst/>
        </a:prstGeom>
        <a:solidFill>
          <a:schemeClr val="accent3">
            <a:hueOff val="1355300"/>
            <a:satOff val="50000"/>
            <a:lumOff val="-735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5019" tIns="72390" rIns="135128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b="1" kern="1200" dirty="0">
              <a:solidFill>
                <a:srgbClr val="FFFF00"/>
              </a:solidFill>
            </a:rPr>
            <a:t>Priority projects:</a:t>
          </a:r>
          <a:r>
            <a:rPr lang="en-IN" sz="1900" kern="1200" dirty="0"/>
            <a:t> data-generation</a:t>
          </a:r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b="1" kern="1200" dirty="0">
              <a:solidFill>
                <a:srgbClr val="FFFF00"/>
              </a:solidFill>
            </a:rPr>
            <a:t>Other projects:</a:t>
          </a:r>
          <a:r>
            <a:rPr lang="en-IN" sz="1900" b="0" kern="1200" dirty="0"/>
            <a:t> protein engineering campaigns and validation experiments</a:t>
          </a:r>
        </a:p>
      </dsp:txBody>
      <dsp:txXfrm rot="10800000">
        <a:off x="1095740" y="1726085"/>
        <a:ext cx="4366447" cy="1326656"/>
      </dsp:txXfrm>
    </dsp:sp>
    <dsp:sp modelId="{2F1655EF-3B7A-4821-8623-4B4E59404F4D}">
      <dsp:nvSpPr>
        <dsp:cNvPr id="0" name=""/>
        <dsp:cNvSpPr/>
      </dsp:nvSpPr>
      <dsp:spPr>
        <a:xfrm>
          <a:off x="239535" y="1726085"/>
          <a:ext cx="1326656" cy="1326656"/>
        </a:xfrm>
        <a:prstGeom prst="ellipse">
          <a:avLst/>
        </a:prstGeom>
        <a:blipFill>
          <a:blip xmlns:r="http://schemas.openxmlformats.org/officeDocument/2006/relationships" r:embed="rId2"/>
          <a:srcRect/>
          <a:stretch>
            <a:fillRect t="-3000" b="-3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0EE7E6E-9068-4CF4-9EC5-432A5FEBE6DF}">
      <dsp:nvSpPr>
        <dsp:cNvPr id="0" name=""/>
        <dsp:cNvSpPr/>
      </dsp:nvSpPr>
      <dsp:spPr>
        <a:xfrm rot="10800000">
          <a:off x="764076" y="3448758"/>
          <a:ext cx="4698111" cy="1326656"/>
        </a:xfrm>
        <a:prstGeom prst="homePlate">
          <a:avLst/>
        </a:prstGeom>
        <a:solidFill>
          <a:schemeClr val="accent3">
            <a:hueOff val="2710599"/>
            <a:satOff val="100000"/>
            <a:lumOff val="-147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5019" tIns="72390" rIns="135128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b="1" kern="1200" dirty="0">
              <a:solidFill>
                <a:srgbClr val="FFFF00"/>
              </a:solidFill>
            </a:rPr>
            <a:t>Scale up:</a:t>
          </a:r>
          <a:r>
            <a:rPr lang="en-IN" sz="1900" kern="1200" dirty="0"/>
            <a:t> through repeat clients and expansion into CROs and biotech</a:t>
          </a:r>
        </a:p>
      </dsp:txBody>
      <dsp:txXfrm rot="10800000">
        <a:off x="1095740" y="3448758"/>
        <a:ext cx="4366447" cy="1326656"/>
      </dsp:txXfrm>
    </dsp:sp>
    <dsp:sp modelId="{EAC7645E-A65A-4008-80C2-BE7DB5CDCF00}">
      <dsp:nvSpPr>
        <dsp:cNvPr id="0" name=""/>
        <dsp:cNvSpPr/>
      </dsp:nvSpPr>
      <dsp:spPr>
        <a:xfrm>
          <a:off x="239535" y="3448758"/>
          <a:ext cx="1326656" cy="1326656"/>
        </a:xfrm>
        <a:prstGeom prst="ellipse">
          <a:avLst/>
        </a:prstGeom>
        <a:blipFill>
          <a:blip xmlns:r="http://schemas.openxmlformats.org/officeDocument/2006/relationships" r:embed="rId3"/>
          <a:srcRect/>
          <a:stretch>
            <a:fillRect t="-3000" b="-3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BAC0A1-C259-4DCB-AA99-25002EE4622D}">
      <dsp:nvSpPr>
        <dsp:cNvPr id="0" name=""/>
        <dsp:cNvSpPr/>
      </dsp:nvSpPr>
      <dsp:spPr>
        <a:xfrm rot="10800000">
          <a:off x="764076" y="3412"/>
          <a:ext cx="4698111" cy="1326656"/>
        </a:xfrm>
        <a:prstGeom prst="homePlat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5019" tIns="99060" rIns="184912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600" b="1" kern="1200" dirty="0"/>
            <a:t>Year 1:</a:t>
          </a:r>
          <a:r>
            <a:rPr lang="en-IN" sz="2600" kern="1200" dirty="0"/>
            <a:t> Almost zero revenue. Mostly building the setup</a:t>
          </a:r>
        </a:p>
      </dsp:txBody>
      <dsp:txXfrm rot="10800000">
        <a:off x="1095740" y="3412"/>
        <a:ext cx="4366447" cy="1326656"/>
      </dsp:txXfrm>
    </dsp:sp>
    <dsp:sp modelId="{798917A3-B797-42D3-9E8A-66087E3A6C2D}">
      <dsp:nvSpPr>
        <dsp:cNvPr id="0" name=""/>
        <dsp:cNvSpPr/>
      </dsp:nvSpPr>
      <dsp:spPr>
        <a:xfrm>
          <a:off x="239535" y="3412"/>
          <a:ext cx="1326656" cy="1326656"/>
        </a:xfrm>
        <a:prstGeom prst="ellipse">
          <a:avLst/>
        </a:prstGeom>
        <a:solidFill>
          <a:schemeClr val="accent3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F649A21-449B-482C-880B-023449EF2EF8}">
      <dsp:nvSpPr>
        <dsp:cNvPr id="0" name=""/>
        <dsp:cNvSpPr/>
      </dsp:nvSpPr>
      <dsp:spPr>
        <a:xfrm rot="10800000">
          <a:off x="764076" y="1726085"/>
          <a:ext cx="4698111" cy="1326656"/>
        </a:xfrm>
        <a:prstGeom prst="homePlate">
          <a:avLst/>
        </a:prstGeom>
        <a:solidFill>
          <a:schemeClr val="accent3">
            <a:hueOff val="1355300"/>
            <a:satOff val="50000"/>
            <a:lumOff val="-735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5019" tIns="99060" rIns="184912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600" b="1" kern="1200" dirty="0"/>
            <a:t>Year 2:</a:t>
          </a:r>
          <a:r>
            <a:rPr lang="en-IN" sz="2600" kern="1200" dirty="0"/>
            <a:t> Approx. $1Million revenue from client data projects</a:t>
          </a:r>
          <a:endParaRPr lang="en-IN" sz="2600" b="0" kern="1200" dirty="0"/>
        </a:p>
      </dsp:txBody>
      <dsp:txXfrm rot="10800000">
        <a:off x="1095740" y="1726085"/>
        <a:ext cx="4366447" cy="1326656"/>
      </dsp:txXfrm>
    </dsp:sp>
    <dsp:sp modelId="{2F1655EF-3B7A-4821-8623-4B4E59404F4D}">
      <dsp:nvSpPr>
        <dsp:cNvPr id="0" name=""/>
        <dsp:cNvSpPr/>
      </dsp:nvSpPr>
      <dsp:spPr>
        <a:xfrm>
          <a:off x="239535" y="1726085"/>
          <a:ext cx="1326656" cy="1326656"/>
        </a:xfrm>
        <a:prstGeom prst="ellipse">
          <a:avLst/>
        </a:prstGeom>
        <a:solidFill>
          <a:schemeClr val="accent3">
            <a:tint val="50000"/>
            <a:hueOff val="1037118"/>
            <a:satOff val="50000"/>
            <a:lumOff val="99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0EE7E6E-9068-4CF4-9EC5-432A5FEBE6DF}">
      <dsp:nvSpPr>
        <dsp:cNvPr id="0" name=""/>
        <dsp:cNvSpPr/>
      </dsp:nvSpPr>
      <dsp:spPr>
        <a:xfrm rot="10800000">
          <a:off x="764076" y="3448758"/>
          <a:ext cx="4698111" cy="1326656"/>
        </a:xfrm>
        <a:prstGeom prst="homePlate">
          <a:avLst/>
        </a:prstGeom>
        <a:solidFill>
          <a:schemeClr val="accent3">
            <a:hueOff val="2710599"/>
            <a:satOff val="100000"/>
            <a:lumOff val="-147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5019" tIns="99060" rIns="184912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600" b="1" kern="1200" dirty="0"/>
            <a:t>Year 3:</a:t>
          </a:r>
          <a:r>
            <a:rPr lang="en-IN" sz="2600" kern="1200" dirty="0"/>
            <a:t> Approx $3Million revenue, </a:t>
          </a:r>
          <a:r>
            <a:rPr lang="en-IN" sz="2600" i="1" u="sng" kern="1200" dirty="0"/>
            <a:t>AI tools launched</a:t>
          </a:r>
        </a:p>
      </dsp:txBody>
      <dsp:txXfrm rot="10800000">
        <a:off x="1095740" y="3448758"/>
        <a:ext cx="4366447" cy="1326656"/>
      </dsp:txXfrm>
    </dsp:sp>
    <dsp:sp modelId="{EAC7645E-A65A-4008-80C2-BE7DB5CDCF00}">
      <dsp:nvSpPr>
        <dsp:cNvPr id="0" name=""/>
        <dsp:cNvSpPr/>
      </dsp:nvSpPr>
      <dsp:spPr>
        <a:xfrm>
          <a:off x="239535" y="3448758"/>
          <a:ext cx="1326656" cy="1326656"/>
        </a:xfrm>
        <a:prstGeom prst="ellipse">
          <a:avLst/>
        </a:prstGeom>
        <a:solidFill>
          <a:schemeClr val="accent3">
            <a:tint val="50000"/>
            <a:hueOff val="2074236"/>
            <a:satOff val="100000"/>
            <a:lumOff val="19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BAC0A1-C259-4DCB-AA99-25002EE4622D}">
      <dsp:nvSpPr>
        <dsp:cNvPr id="0" name=""/>
        <dsp:cNvSpPr/>
      </dsp:nvSpPr>
      <dsp:spPr>
        <a:xfrm rot="10800000">
          <a:off x="778709" y="1700"/>
          <a:ext cx="3793229" cy="1155109"/>
        </a:xfrm>
        <a:prstGeom prst="homePlat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9371" tIns="95250" rIns="17780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U.S. front end: Client interface</a:t>
          </a:r>
          <a:endParaRPr lang="en-IN" sz="2500" kern="1200" dirty="0"/>
        </a:p>
      </dsp:txBody>
      <dsp:txXfrm rot="10800000">
        <a:off x="1067486" y="1700"/>
        <a:ext cx="3504452" cy="1155109"/>
      </dsp:txXfrm>
    </dsp:sp>
    <dsp:sp modelId="{798917A3-B797-42D3-9E8A-66087E3A6C2D}">
      <dsp:nvSpPr>
        <dsp:cNvPr id="0" name=""/>
        <dsp:cNvSpPr/>
      </dsp:nvSpPr>
      <dsp:spPr>
        <a:xfrm>
          <a:off x="133658" y="1700"/>
          <a:ext cx="1155109" cy="1155109"/>
        </a:xfrm>
        <a:prstGeom prst="ellipse">
          <a:avLst/>
        </a:prstGeom>
        <a:solidFill>
          <a:schemeClr val="accent3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6E80D68-AFBA-40E2-9681-CAB3C49F9875}">
      <dsp:nvSpPr>
        <dsp:cNvPr id="0" name=""/>
        <dsp:cNvSpPr/>
      </dsp:nvSpPr>
      <dsp:spPr>
        <a:xfrm rot="10800000">
          <a:off x="778709" y="1501617"/>
          <a:ext cx="3793229" cy="1155109"/>
        </a:xfrm>
        <a:prstGeom prst="homePlate">
          <a:avLst/>
        </a:prstGeom>
        <a:solidFill>
          <a:schemeClr val="accent3">
            <a:hueOff val="1355300"/>
            <a:satOff val="50000"/>
            <a:lumOff val="-735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9371" tIns="95250" rIns="17780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India back end: Data generation</a:t>
          </a:r>
          <a:endParaRPr lang="en-IN" sz="2500" kern="1200" dirty="0"/>
        </a:p>
      </dsp:txBody>
      <dsp:txXfrm rot="10800000">
        <a:off x="1067486" y="1501617"/>
        <a:ext cx="3504452" cy="1155109"/>
      </dsp:txXfrm>
    </dsp:sp>
    <dsp:sp modelId="{9DE61B0F-10FF-4258-9A1C-8FAEB4699F2E}">
      <dsp:nvSpPr>
        <dsp:cNvPr id="0" name=""/>
        <dsp:cNvSpPr/>
      </dsp:nvSpPr>
      <dsp:spPr>
        <a:xfrm>
          <a:off x="133658" y="1501617"/>
          <a:ext cx="1155109" cy="1155109"/>
        </a:xfrm>
        <a:prstGeom prst="ellipse">
          <a:avLst/>
        </a:prstGeom>
        <a:solidFill>
          <a:schemeClr val="accent3">
            <a:tint val="50000"/>
            <a:hueOff val="1037118"/>
            <a:satOff val="50000"/>
            <a:lumOff val="99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0EE7E6E-9068-4CF4-9EC5-432A5FEBE6DF}">
      <dsp:nvSpPr>
        <dsp:cNvPr id="0" name=""/>
        <dsp:cNvSpPr/>
      </dsp:nvSpPr>
      <dsp:spPr>
        <a:xfrm rot="10800000">
          <a:off x="778709" y="3001535"/>
          <a:ext cx="3793229" cy="1155109"/>
        </a:xfrm>
        <a:prstGeom prst="homePlate">
          <a:avLst/>
        </a:prstGeom>
        <a:solidFill>
          <a:schemeClr val="accent3">
            <a:hueOff val="2710599"/>
            <a:satOff val="100000"/>
            <a:lumOff val="-147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9371" tIns="95250" rIns="17780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2–3× more data throughput per dollar</a:t>
          </a:r>
          <a:endParaRPr lang="en-IN" sz="2500" kern="1200" dirty="0"/>
        </a:p>
      </dsp:txBody>
      <dsp:txXfrm rot="10800000">
        <a:off x="1067486" y="3001535"/>
        <a:ext cx="3504452" cy="1155109"/>
      </dsp:txXfrm>
    </dsp:sp>
    <dsp:sp modelId="{EAC7645E-A65A-4008-80C2-BE7DB5CDCF00}">
      <dsp:nvSpPr>
        <dsp:cNvPr id="0" name=""/>
        <dsp:cNvSpPr/>
      </dsp:nvSpPr>
      <dsp:spPr>
        <a:xfrm>
          <a:off x="133658" y="3001535"/>
          <a:ext cx="1155109" cy="1155109"/>
        </a:xfrm>
        <a:prstGeom prst="ellipse">
          <a:avLst/>
        </a:prstGeom>
        <a:solidFill>
          <a:schemeClr val="accent3">
            <a:tint val="50000"/>
            <a:hueOff val="2074236"/>
            <a:satOff val="100000"/>
            <a:lumOff val="19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150C1F-B489-4A52-BC0F-3424AB325794}" type="datetimeFigureOut">
              <a:rPr lang="en-IN" smtClean="0"/>
              <a:t>16-10-2025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4B09D5-E82E-4680-81C3-57EC15DFFA1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446599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4ADE2D-C583-029D-B342-A139326268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6912116-25F3-B59D-6F8B-B0BE4BA0D4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4E12468-1D2A-97AD-06D1-9AA067950D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004473-299D-3E38-9C1A-92B60F7C06F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4B09D5-E82E-4680-81C3-57EC15DFFA11}" type="slidenum">
              <a:rPr lang="en-IN" smtClean="0"/>
              <a:t>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724513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FFBE83-5A53-21BD-2DAD-2C17568C2D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551A442-8CA4-FF70-FFE0-ACA211C0523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5E20F0E-7482-D119-104B-1C608DEB57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1BFF7A-494C-EBC4-6D91-62A391BD8E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4B09D5-E82E-4680-81C3-57EC15DFFA11}" type="slidenum">
              <a:rPr lang="en-IN" smtClean="0"/>
              <a:t>10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742996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4B09D5-E82E-4680-81C3-57EC15DFFA11}" type="slidenum">
              <a:rPr lang="en-IN" smtClean="0"/>
              <a:t>11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167535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4F4BC-66AF-1412-4434-212AB9DCE5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3F5327-985E-6AF4-6176-4E1C57EBA9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B62734-4AD7-3719-3303-376C92083B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6EF1F-6924-483B-905F-7550BEE98909}" type="datetimeFigureOut">
              <a:rPr lang="en-IN" smtClean="0"/>
              <a:t>16-10-2025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FDB565-CECF-B66A-C000-E4F6650214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86B26A-2388-FB02-4F74-371B537B3C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DAE75-0C58-41AF-9E77-3DE6A19708F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817822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37318-5B66-DA27-5BD4-F23CE7F1A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4B7A5AE-6A35-0E61-3F61-72C3FA4931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12C630-EB20-4F80-8B92-79654BA472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6EF1F-6924-483B-905F-7550BEE98909}" type="datetimeFigureOut">
              <a:rPr lang="en-IN" smtClean="0"/>
              <a:t>16-10-2025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C9DAB4-41A2-FA6E-0601-DAE0D47B5E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B86F1F-F541-7785-DFFB-3FAD225AE1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DAE75-0C58-41AF-9E77-3DE6A19708F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373676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4E63BB6-B012-354D-490F-5B6F7DFFFC6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2330BD-5AC9-EE3F-8792-5DBE616B9C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B84CA5-3FB5-39CD-AAAB-854DD55973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6EF1F-6924-483B-905F-7550BEE98909}" type="datetimeFigureOut">
              <a:rPr lang="en-IN" smtClean="0"/>
              <a:t>16-10-2025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A612BE-33EF-890A-867F-6E3B3FFC0D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1F71D0-690D-0612-03BF-B8AD5E9426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DAE75-0C58-41AF-9E77-3DE6A19708F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945439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42B1B2-EC1F-A22E-A774-C7C0B31C3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553F5F-3028-00AE-296B-F1291E97E0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BCE7DD-4FA8-4033-4F37-091FD4CA78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6EF1F-6924-483B-905F-7550BEE98909}" type="datetimeFigureOut">
              <a:rPr lang="en-IN" smtClean="0"/>
              <a:t>16-10-2025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E32B98-D87A-C507-8304-5D8331B0C8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A9AF0A-8BEE-B3CC-80CF-7E32BC0CD4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DAE75-0C58-41AF-9E77-3DE6A19708F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203458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07FA9-2726-4A4D-F137-1D112B56B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FC1B77-BE24-BE54-FC38-FCB72CA01D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D725A1-DED2-3EBC-363C-522EE58D9B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6EF1F-6924-483B-905F-7550BEE98909}" type="datetimeFigureOut">
              <a:rPr lang="en-IN" smtClean="0"/>
              <a:t>16-10-2025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9AA95A-2750-9621-7572-7875FE56F9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E0C77E-A3D9-1352-E53D-320CDD57C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DAE75-0C58-41AF-9E77-3DE6A19708F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007947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494375-5C3D-9A06-74BF-2AC56CAE78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24D0A4-6D29-1753-F274-BF113A85B2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0F2094-0F96-B404-E126-D8E5684039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601E69-66F9-0C7B-6FF0-F34CE34A93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6EF1F-6924-483B-905F-7550BEE98909}" type="datetimeFigureOut">
              <a:rPr lang="en-IN" smtClean="0"/>
              <a:t>16-10-2025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93CBE0-A525-E0D0-C3ED-3A33ABE71A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E9309C-830A-620D-20A0-2DABE706F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DAE75-0C58-41AF-9E77-3DE6A19708F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76749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76A7C-B905-6CE8-4479-CDD807634D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FFBFD5-2E57-40A0-5100-B4C21B962F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728C12-2579-18D6-36D6-2CF125F298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E933BF-E48E-E59D-F8BD-95C82CD03F3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2180D9F-49C5-7135-EBD7-CA1D4CB70D5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9623BE7-E332-8BDE-6013-24759EE470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6EF1F-6924-483B-905F-7550BEE98909}" type="datetimeFigureOut">
              <a:rPr lang="en-IN" smtClean="0"/>
              <a:t>16-10-2025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5670023-6FD9-DD2B-EE2C-10AF741702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B3694B1-8EFE-A36F-B70C-799BF27BF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DAE75-0C58-41AF-9E77-3DE6A19708F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219854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6C9755-A48C-3086-96E6-EF10D4E9B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6D0E98-5FC3-B780-A53B-E4058CAE15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6EF1F-6924-483B-905F-7550BEE98909}" type="datetimeFigureOut">
              <a:rPr lang="en-IN" smtClean="0"/>
              <a:t>16-10-2025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FE119B-1B37-DADE-1B2F-64291FB53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618FE5-7D21-FBE8-9D28-970EEB290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DAE75-0C58-41AF-9E77-3DE6A19708F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891321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3D48348-BCB8-50EC-D9D6-2EBA7117C6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6EF1F-6924-483B-905F-7550BEE98909}" type="datetimeFigureOut">
              <a:rPr lang="en-IN" smtClean="0"/>
              <a:t>16-10-2025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C344782-6DCE-9F1F-ED10-C4BA6B0D35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C2F3E0-74A7-6400-3BF2-1F9C8EBC5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DAE75-0C58-41AF-9E77-3DE6A19708F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074126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3714E-A674-84DD-3591-CB3899C3E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2C93D7-1C6F-D9B6-FD99-88E28F88E2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35DA7B-7A1D-5E34-276C-B5AC206A7C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69FF4C-AF79-0328-DE3D-BCEA3FCF3B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6EF1F-6924-483B-905F-7550BEE98909}" type="datetimeFigureOut">
              <a:rPr lang="en-IN" smtClean="0"/>
              <a:t>16-10-2025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6824CE-EC5F-130A-12B6-21AD4DBA5C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252FE3-9E9B-16E5-7A01-FF979291F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DAE75-0C58-41AF-9E77-3DE6A19708F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248470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0EE5E-744F-9A24-FDF8-5C2A655ABE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882B656-F9B9-9556-88A5-AFE7F20C28B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6BE3D6-9164-F823-7DDC-484C25187A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E5EA43-A08F-80E4-E336-A8882908E8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6EF1F-6924-483B-905F-7550BEE98909}" type="datetimeFigureOut">
              <a:rPr lang="en-IN" smtClean="0"/>
              <a:t>16-10-2025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96F41F-0871-1E64-F023-F2B6969F8F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E701E9-B323-8DC4-87E6-C80952626A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DAE75-0C58-41AF-9E77-3DE6A19708F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649972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75000"/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88AD5A7-8005-CA41-9060-F1CE77B98B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063176-4178-EAF7-C475-50DCCEEF9E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6BACEB-B95B-3A84-9C59-43D5FAC04A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C6EF1F-6924-483B-905F-7550BEE98909}" type="datetimeFigureOut">
              <a:rPr lang="en-IN" smtClean="0"/>
              <a:t>16-10-2025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434AA0-3E55-2E93-2632-107D437D48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A4FA6B-2927-459F-2AE2-F3D003D8D7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FDAE75-0C58-41AF-9E77-3DE6A19708F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380062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8.xml"/><Relationship Id="rId3" Type="http://schemas.openxmlformats.org/officeDocument/2006/relationships/image" Target="../media/image14.png"/><Relationship Id="rId7" Type="http://schemas.openxmlformats.org/officeDocument/2006/relationships/diagramColors" Target="../diagrams/colors8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8.xml"/><Relationship Id="rId5" Type="http://schemas.openxmlformats.org/officeDocument/2006/relationships/diagramLayout" Target="../diagrams/layout8.xml"/><Relationship Id="rId4" Type="http://schemas.openxmlformats.org/officeDocument/2006/relationships/diagramData" Target="../diagrams/data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7" Type="http://schemas.openxmlformats.org/officeDocument/2006/relationships/image" Target="../media/image20.png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ibookbio.com/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hyperlink" Target="mailto:mdtabrez@gmail.com" TargetMode="External"/><Relationship Id="rId4" Type="http://schemas.openxmlformats.org/officeDocument/2006/relationships/hyperlink" Target="mailto:mdzahidkamal@gmail.com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2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openxmlformats.org/officeDocument/2006/relationships/image" Target="../media/image8.png"/><Relationship Id="rId7" Type="http://schemas.openxmlformats.org/officeDocument/2006/relationships/diagramColors" Target="../diagrams/colors6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6.xml"/><Relationship Id="rId5" Type="http://schemas.openxmlformats.org/officeDocument/2006/relationships/diagramLayout" Target="../diagrams/layout6.xml"/><Relationship Id="rId4" Type="http://schemas.openxmlformats.org/officeDocument/2006/relationships/diagramData" Target="../diagrams/data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4717BD8-FBD4-2D69-959B-47317A693C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1EDFD94-AE02-2487-EE76-C6BFF5D2C5B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7481" r="9089" b="10596"/>
          <a:stretch>
            <a:fillRect/>
          </a:stretch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77B5FC-A021-D5BE-3A90-7BDDDA65D4F5}"/>
              </a:ext>
            </a:extLst>
          </p:cNvPr>
          <p:cNvSpPr txBox="1"/>
          <p:nvPr/>
        </p:nvSpPr>
        <p:spPr>
          <a:xfrm>
            <a:off x="477981" y="1122363"/>
            <a:ext cx="4023360" cy="32041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PiBook</a:t>
            </a:r>
            <a:r>
              <a:rPr lang="en-US" sz="44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Bio: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The Data Engine for AI-First Protein Design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125710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004DC7-97DD-A432-0C26-7E481ABB42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3724324-D711-BC3A-A6FA-CB89B097AE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2" y="2571722"/>
            <a:ext cx="4320000" cy="2647409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225C8605-B88F-19FF-80C7-7364285C043E}"/>
              </a:ext>
            </a:extLst>
          </p:cNvPr>
          <p:cNvSpPr txBox="1">
            <a:spLocks/>
          </p:cNvSpPr>
          <p:nvPr/>
        </p:nvSpPr>
        <p:spPr>
          <a:xfrm>
            <a:off x="744276" y="14245"/>
            <a:ext cx="10738884" cy="900148"/>
          </a:xfrm>
          <a:prstGeom prst="rect">
            <a:avLst/>
          </a:prstGeom>
          <a:gradFill flip="none" rotWithShape="1">
            <a:gsLst>
              <a:gs pos="0">
                <a:schemeClr val="dk1">
                  <a:lumMod val="67000"/>
                </a:schemeClr>
              </a:gs>
              <a:gs pos="48000">
                <a:schemeClr val="dk1">
                  <a:lumMod val="97000"/>
                  <a:lumOff val="3000"/>
                </a:schemeClr>
              </a:gs>
              <a:gs pos="100000">
                <a:schemeClr val="dk1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4000" b="1" dirty="0">
                <a:latin typeface="Aptos Display" panose="020B0004020202020204" pitchFamily="34" charset="0"/>
              </a:rPr>
              <a:t>Growth Roadmap:</a:t>
            </a:r>
            <a:r>
              <a:rPr lang="en-IN" sz="3200" b="1" dirty="0">
                <a:latin typeface="Aptos Display" panose="020B0004020202020204" pitchFamily="34" charset="0"/>
              </a:rPr>
              <a:t> Data Provider to Full-Stack Biotech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AF5AE23-741C-EFF4-7773-C48FDB438D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0474" y="1116637"/>
            <a:ext cx="7207205" cy="537838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431D917-68A3-3AE1-A633-AAD06B5D4B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1633" y="1116637"/>
            <a:ext cx="7207205" cy="5378387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C0DA1E50-5D87-7125-4067-788BAFA0E7A5}"/>
              </a:ext>
            </a:extLst>
          </p:cNvPr>
          <p:cNvGrpSpPr/>
          <p:nvPr/>
        </p:nvGrpSpPr>
        <p:grpSpPr>
          <a:xfrm>
            <a:off x="1063670" y="1711490"/>
            <a:ext cx="10335709" cy="2950535"/>
            <a:chOff x="1063670" y="1711490"/>
            <a:chExt cx="10335709" cy="295053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72F543B5-CF74-969E-5E09-C3FA8642FC01}"/>
                </a:ext>
              </a:extLst>
            </p:cNvPr>
            <p:cNvGrpSpPr/>
            <p:nvPr/>
          </p:nvGrpSpPr>
          <p:grpSpPr>
            <a:xfrm>
              <a:off x="1063670" y="1711490"/>
              <a:ext cx="10335709" cy="2950535"/>
              <a:chOff x="1063670" y="1711490"/>
              <a:chExt cx="10335709" cy="2950535"/>
            </a:xfrm>
          </p:grpSpPr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A288F0D1-37EA-B812-AF34-D66C0B25D093}"/>
                  </a:ext>
                </a:extLst>
              </p:cNvPr>
              <p:cNvGrpSpPr/>
              <p:nvPr/>
            </p:nvGrpSpPr>
            <p:grpSpPr>
              <a:xfrm>
                <a:off x="1063670" y="3107430"/>
                <a:ext cx="3291418" cy="1479685"/>
                <a:chOff x="1063670" y="3107430"/>
                <a:chExt cx="3291418" cy="1479685"/>
              </a:xfrm>
            </p:grpSpPr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D1798AA1-455B-D022-B863-823572AE700F}"/>
                    </a:ext>
                  </a:extLst>
                </p:cNvPr>
                <p:cNvSpPr txBox="1"/>
                <p:nvPr/>
              </p:nvSpPr>
              <p:spPr>
                <a:xfrm>
                  <a:off x="2264056" y="3961507"/>
                  <a:ext cx="79429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IN" sz="1600" b="1" dirty="0">
                      <a:solidFill>
                        <a:schemeClr val="bg1"/>
                      </a:solidFill>
                      <a:highlight>
                        <a:srgbClr val="008000"/>
                      </a:highlight>
                      <a:latin typeface="Arial Narrow" panose="020B0606020202030204" pitchFamily="34" charset="0"/>
                    </a:rPr>
                    <a:t>AI tools</a:t>
                  </a:r>
                </a:p>
              </p:txBody>
            </p:sp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D4C4090C-EE5C-0E1C-03FB-D06F8F3A3095}"/>
                    </a:ext>
                  </a:extLst>
                </p:cNvPr>
                <p:cNvSpPr txBox="1"/>
                <p:nvPr/>
              </p:nvSpPr>
              <p:spPr>
                <a:xfrm>
                  <a:off x="1079654" y="3469290"/>
                  <a:ext cx="79429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IN" sz="1600" b="1" dirty="0">
                      <a:solidFill>
                        <a:schemeClr val="bg1"/>
                      </a:solidFill>
                      <a:highlight>
                        <a:srgbClr val="808000"/>
                      </a:highlight>
                      <a:latin typeface="Arial Narrow" panose="020B0606020202030204" pitchFamily="34" charset="0"/>
                    </a:rPr>
                    <a:t>Drug IP</a:t>
                  </a:r>
                </a:p>
              </p:txBody>
            </p:sp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002078E0-4604-B681-374D-F7AEC11EFC1C}"/>
                    </a:ext>
                  </a:extLst>
                </p:cNvPr>
                <p:cNvSpPr txBox="1"/>
                <p:nvPr/>
              </p:nvSpPr>
              <p:spPr>
                <a:xfrm>
                  <a:off x="2402225" y="3107430"/>
                  <a:ext cx="1331645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IN" sz="1600" b="1" dirty="0">
                      <a:solidFill>
                        <a:schemeClr val="bg1"/>
                      </a:solidFill>
                      <a:highlight>
                        <a:srgbClr val="FF0000"/>
                      </a:highlight>
                      <a:latin typeface="Arial Narrow" panose="020B0606020202030204" pitchFamily="34" charset="0"/>
                    </a:rPr>
                    <a:t>Full Stack</a:t>
                  </a:r>
                </a:p>
              </p:txBody>
            </p:sp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BF0F46C8-ED63-CC63-8A31-EC3360126157}"/>
                    </a:ext>
                  </a:extLst>
                </p:cNvPr>
                <p:cNvSpPr txBox="1"/>
                <p:nvPr/>
              </p:nvSpPr>
              <p:spPr>
                <a:xfrm>
                  <a:off x="3555009" y="4248561"/>
                  <a:ext cx="79429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IN" sz="1600" b="1" dirty="0">
                      <a:solidFill>
                        <a:schemeClr val="bg1"/>
                      </a:solidFill>
                      <a:highlight>
                        <a:srgbClr val="000080"/>
                      </a:highlight>
                      <a:latin typeface="Arial Narrow" panose="020B0606020202030204" pitchFamily="34" charset="0"/>
                    </a:rPr>
                    <a:t>Data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410E7C09-008A-135D-D184-9439E5CCF0C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714147" y="4105955"/>
                  <a:ext cx="216000" cy="216000"/>
                </a:xfrm>
                <a:prstGeom prst="ellipse">
                  <a:avLst/>
                </a:prstGeom>
                <a:solidFill>
                  <a:srgbClr val="121D72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FD8A920A-57F6-C2CB-E7D6-E89C36D7167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559142" y="3810770"/>
                  <a:ext cx="216000" cy="216000"/>
                </a:xfrm>
                <a:prstGeom prst="ellipse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EC00476A-FB72-F11F-3741-C319AE5172D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359392" y="3323003"/>
                  <a:ext cx="216000" cy="216000"/>
                </a:xfrm>
                <a:prstGeom prst="ellipse">
                  <a:avLst/>
                </a:prstGeom>
                <a:solidFill>
                  <a:srgbClr val="716F0B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/>
                </a:p>
              </p:txBody>
            </p:sp>
            <p:sp>
              <p:nvSpPr>
                <p:cNvPr id="50" name="Right Bracket 49">
                  <a:extLst>
                    <a:ext uri="{FF2B5EF4-FFF2-40B4-BE49-F238E27FC236}">
                      <a16:creationId xmlns:a16="http://schemas.microsoft.com/office/drawing/2014/main" id="{A214C1B6-DBFF-9872-033D-4F8C74DC1386}"/>
                    </a:ext>
                  </a:extLst>
                </p:cNvPr>
                <p:cNvSpPr/>
                <p:nvPr/>
              </p:nvSpPr>
              <p:spPr>
                <a:xfrm rot="16200000">
                  <a:off x="2609879" y="1583582"/>
                  <a:ext cx="199000" cy="3291418"/>
                </a:xfrm>
                <a:prstGeom prst="rightBracket">
                  <a:avLst/>
                </a:prstGeom>
                <a:ln w="63500">
                  <a:solidFill>
                    <a:srgbClr val="FF2F2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</p:grpSp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69D107B7-59C0-14C3-25A4-BCC5F58C181B}"/>
                  </a:ext>
                </a:extLst>
              </p:cNvPr>
              <p:cNvGrpSpPr/>
              <p:nvPr/>
            </p:nvGrpSpPr>
            <p:grpSpPr>
              <a:xfrm>
                <a:off x="5399654" y="1711490"/>
                <a:ext cx="5999725" cy="2950535"/>
                <a:chOff x="4814846" y="1452374"/>
                <a:chExt cx="5999725" cy="2950535"/>
              </a:xfrm>
            </p:grpSpPr>
            <p:grpSp>
              <p:nvGrpSpPr>
                <p:cNvPr id="25" name="Group 24">
                  <a:extLst>
                    <a:ext uri="{FF2B5EF4-FFF2-40B4-BE49-F238E27FC236}">
                      <a16:creationId xmlns:a16="http://schemas.microsoft.com/office/drawing/2014/main" id="{2FCF9106-0560-6A55-C0DB-5CB330002CA0}"/>
                    </a:ext>
                  </a:extLst>
                </p:cNvPr>
                <p:cNvGrpSpPr/>
                <p:nvPr/>
              </p:nvGrpSpPr>
              <p:grpSpPr>
                <a:xfrm>
                  <a:off x="4814846" y="1972964"/>
                  <a:ext cx="5815556" cy="2429945"/>
                  <a:chOff x="4814846" y="1972964"/>
                  <a:chExt cx="5815556" cy="2429945"/>
                </a:xfrm>
              </p:grpSpPr>
              <p:grpSp>
                <p:nvGrpSpPr>
                  <p:cNvPr id="30" name="Group 29">
                    <a:extLst>
                      <a:ext uri="{FF2B5EF4-FFF2-40B4-BE49-F238E27FC236}">
                        <a16:creationId xmlns:a16="http://schemas.microsoft.com/office/drawing/2014/main" id="{5707B19C-ED7A-F26E-4155-C3AFD12E3DDE}"/>
                      </a:ext>
                    </a:extLst>
                  </p:cNvPr>
                  <p:cNvGrpSpPr/>
                  <p:nvPr/>
                </p:nvGrpSpPr>
                <p:grpSpPr>
                  <a:xfrm>
                    <a:off x="8030471" y="1972964"/>
                    <a:ext cx="2599931" cy="954266"/>
                    <a:chOff x="8030471" y="1972964"/>
                    <a:chExt cx="2599931" cy="954266"/>
                  </a:xfrm>
                </p:grpSpPr>
                <p:sp>
                  <p:nvSpPr>
                    <p:cNvPr id="32" name="Rectangle 31">
                      <a:extLst>
                        <a:ext uri="{FF2B5EF4-FFF2-40B4-BE49-F238E27FC236}">
                          <a16:creationId xmlns:a16="http://schemas.microsoft.com/office/drawing/2014/main" id="{50DFA628-0C7A-07E9-8482-13669F08E16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79350" y="2126692"/>
                      <a:ext cx="576000" cy="576000"/>
                    </a:xfrm>
                    <a:prstGeom prst="rect">
                      <a:avLst/>
                    </a:prstGeom>
                    <a:noFill/>
                    <a:ln w="38100">
                      <a:solidFill>
                        <a:srgbClr val="716F0B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IN"/>
                    </a:p>
                  </p:txBody>
                </p:sp>
                <p:sp>
                  <p:nvSpPr>
                    <p:cNvPr id="33" name="Rectangle 32">
                      <a:extLst>
                        <a:ext uri="{FF2B5EF4-FFF2-40B4-BE49-F238E27FC236}">
                          <a16:creationId xmlns:a16="http://schemas.microsoft.com/office/drawing/2014/main" id="{16D48A84-C756-010A-4B60-DC07F3FA011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030471" y="2588676"/>
                      <a:ext cx="380268" cy="338554"/>
                    </a:xfrm>
                    <a:prstGeom prst="rect">
                      <a:avLst/>
                    </a:prstGeom>
                    <a:noFill/>
                    <a:ln w="38100">
                      <a:solidFill>
                        <a:srgbClr val="61953D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IN"/>
                    </a:p>
                  </p:txBody>
                </p:sp>
                <p:sp>
                  <p:nvSpPr>
                    <p:cNvPr id="34" name="Rectangle 33">
                      <a:extLst>
                        <a:ext uri="{FF2B5EF4-FFF2-40B4-BE49-F238E27FC236}">
                          <a16:creationId xmlns:a16="http://schemas.microsoft.com/office/drawing/2014/main" id="{4B03867C-2E4D-CB65-8202-277BF9E051C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874402" y="1972964"/>
                      <a:ext cx="756000" cy="756000"/>
                    </a:xfrm>
                    <a:prstGeom prst="rect">
                      <a:avLst/>
                    </a:prstGeom>
                    <a:noFill/>
                    <a:ln w="38100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IN"/>
                    </a:p>
                  </p:txBody>
                </p:sp>
              </p:grpSp>
              <p:sp>
                <p:nvSpPr>
                  <p:cNvPr id="31" name="Arrow: Right 30">
                    <a:extLst>
                      <a:ext uri="{FF2B5EF4-FFF2-40B4-BE49-F238E27FC236}">
                        <a16:creationId xmlns:a16="http://schemas.microsoft.com/office/drawing/2014/main" id="{8983986A-2892-561F-0A2A-C354D29EED15}"/>
                      </a:ext>
                    </a:extLst>
                  </p:cNvPr>
                  <p:cNvSpPr/>
                  <p:nvPr/>
                </p:nvSpPr>
                <p:spPr>
                  <a:xfrm rot="18999708">
                    <a:off x="4814846" y="3691542"/>
                    <a:ext cx="2803447" cy="711367"/>
                  </a:xfrm>
                  <a:prstGeom prst="rightArrow">
                    <a:avLst/>
                  </a:prstGeom>
                  <a:noFill/>
                  <a:ln w="38100">
                    <a:solidFill>
                      <a:srgbClr val="121D72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 dirty="0"/>
                  </a:p>
                </p:txBody>
              </p:sp>
            </p:grpSp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017EF9F5-BEB3-5CA7-63F4-FCED496E5FB2}"/>
                    </a:ext>
                  </a:extLst>
                </p:cNvPr>
                <p:cNvSpPr txBox="1"/>
                <p:nvPr/>
              </p:nvSpPr>
              <p:spPr>
                <a:xfrm>
                  <a:off x="7353851" y="2577526"/>
                  <a:ext cx="79429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IN" sz="1600" b="1" dirty="0">
                      <a:solidFill>
                        <a:schemeClr val="bg1"/>
                      </a:solidFill>
                      <a:highlight>
                        <a:srgbClr val="008000"/>
                      </a:highlight>
                      <a:latin typeface="Arial Narrow" panose="020B0606020202030204" pitchFamily="34" charset="0"/>
                    </a:rPr>
                    <a:t>AI tools</a:t>
                  </a:r>
                </a:p>
              </p:txBody>
            </p:sp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21008FEE-A19B-D46E-8B1D-6F38BE16445A}"/>
                    </a:ext>
                  </a:extLst>
                </p:cNvPr>
                <p:cNvSpPr txBox="1"/>
                <p:nvPr/>
              </p:nvSpPr>
              <p:spPr>
                <a:xfrm>
                  <a:off x="8368409" y="2210974"/>
                  <a:ext cx="79429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IN" sz="1600" b="1" dirty="0">
                      <a:solidFill>
                        <a:schemeClr val="bg1"/>
                      </a:solidFill>
                      <a:highlight>
                        <a:srgbClr val="808000"/>
                      </a:highlight>
                      <a:latin typeface="Arial Narrow" panose="020B0606020202030204" pitchFamily="34" charset="0"/>
                    </a:rPr>
                    <a:t>Drug IP</a:t>
                  </a:r>
                </a:p>
              </p:txBody>
            </p:sp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E6EDC0F7-741D-BE39-E456-526B32ADA08A}"/>
                    </a:ext>
                  </a:extLst>
                </p:cNvPr>
                <p:cNvSpPr txBox="1"/>
                <p:nvPr/>
              </p:nvSpPr>
              <p:spPr>
                <a:xfrm>
                  <a:off x="10020281" y="1452374"/>
                  <a:ext cx="794290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IN" sz="1600" b="1" dirty="0">
                      <a:solidFill>
                        <a:schemeClr val="bg1"/>
                      </a:solidFill>
                      <a:highlight>
                        <a:srgbClr val="FF0000"/>
                      </a:highlight>
                      <a:latin typeface="Arial Narrow" panose="020B0606020202030204" pitchFamily="34" charset="0"/>
                    </a:rPr>
                    <a:t>Full Stack</a:t>
                  </a:r>
                </a:p>
              </p:txBody>
            </p:sp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D413BB27-3D8F-F3FD-0F45-C8AA87D49AEA}"/>
                    </a:ext>
                  </a:extLst>
                </p:cNvPr>
                <p:cNvSpPr txBox="1"/>
                <p:nvPr/>
              </p:nvSpPr>
              <p:spPr>
                <a:xfrm>
                  <a:off x="5555192" y="3494757"/>
                  <a:ext cx="79429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IN" sz="1600" b="1" dirty="0">
                      <a:solidFill>
                        <a:schemeClr val="bg1"/>
                      </a:solidFill>
                      <a:highlight>
                        <a:srgbClr val="000080"/>
                      </a:highlight>
                      <a:latin typeface="Arial Narrow" panose="020B0606020202030204" pitchFamily="34" charset="0"/>
                    </a:rPr>
                    <a:t>Data</a:t>
                  </a:r>
                </a:p>
              </p:txBody>
            </p:sp>
          </p:grpSp>
        </p:grpSp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9B2E5D73-7AB3-BF7C-6E32-270C0826F9B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566248" y="3445984"/>
              <a:ext cx="2138755" cy="729067"/>
            </a:xfrm>
            <a:prstGeom prst="straightConnector1">
              <a:avLst/>
            </a:prstGeom>
            <a:ln w="603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00075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63DD3C-FF26-0940-1402-E7D11DB012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24927F8-F51E-C4F0-EE71-2C0350422ED2}"/>
              </a:ext>
            </a:extLst>
          </p:cNvPr>
          <p:cNvSpPr txBox="1">
            <a:spLocks/>
          </p:cNvSpPr>
          <p:nvPr/>
        </p:nvSpPr>
        <p:spPr>
          <a:xfrm>
            <a:off x="744276" y="14245"/>
            <a:ext cx="10738884" cy="900148"/>
          </a:xfrm>
          <a:prstGeom prst="rect">
            <a:avLst/>
          </a:prstGeom>
          <a:gradFill flip="none" rotWithShape="1">
            <a:gsLst>
              <a:gs pos="0">
                <a:schemeClr val="dk1">
                  <a:lumMod val="67000"/>
                </a:schemeClr>
              </a:gs>
              <a:gs pos="48000">
                <a:schemeClr val="dk1">
                  <a:lumMod val="97000"/>
                  <a:lumOff val="3000"/>
                </a:schemeClr>
              </a:gs>
              <a:gs pos="100000">
                <a:schemeClr val="dk1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4000" b="1" dirty="0">
                <a:latin typeface="Aptos Display" panose="020B0004020202020204" pitchFamily="34" charset="0"/>
              </a:rPr>
              <a:t>Business Model:</a:t>
            </a:r>
            <a:r>
              <a:rPr lang="en-IN" sz="3200" b="1" dirty="0">
                <a:latin typeface="Aptos Display" panose="020B0004020202020204" pitchFamily="34" charset="0"/>
              </a:rPr>
              <a:t> Milestones and Revenue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315067-227C-5B68-47A0-1B7B3DADCB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7090" y="1270290"/>
            <a:ext cx="5649092" cy="4780800"/>
          </a:xfrm>
          <a:prstGeom prst="rect">
            <a:avLst/>
          </a:prstGeom>
        </p:spPr>
      </p:pic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07555BD5-EE8D-77DA-42DE-6E8AC51A61A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38350088"/>
              </p:ext>
            </p:extLst>
          </p:nvPr>
        </p:nvGraphicFramePr>
        <p:xfrm>
          <a:off x="206828" y="1262747"/>
          <a:ext cx="7064829" cy="47788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2743047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BD3207-541B-4265-CBA4-E992E9035D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1A1DF6E-A4B9-9331-1CD7-47D7BFE4482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526" t="19632" r="5857"/>
          <a:stretch>
            <a:fillRect/>
          </a:stretch>
        </p:blipFill>
        <p:spPr>
          <a:xfrm>
            <a:off x="4887678" y="1652661"/>
            <a:ext cx="7109998" cy="415800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ADC14C2E-5017-A59B-5F4E-156086315199}"/>
              </a:ext>
            </a:extLst>
          </p:cNvPr>
          <p:cNvSpPr txBox="1">
            <a:spLocks/>
          </p:cNvSpPr>
          <p:nvPr/>
        </p:nvSpPr>
        <p:spPr>
          <a:xfrm>
            <a:off x="744276" y="14245"/>
            <a:ext cx="10738884" cy="900148"/>
          </a:xfrm>
          <a:prstGeom prst="rect">
            <a:avLst/>
          </a:prstGeom>
          <a:gradFill flip="none" rotWithShape="1">
            <a:gsLst>
              <a:gs pos="0">
                <a:schemeClr val="dk1">
                  <a:lumMod val="67000"/>
                </a:schemeClr>
              </a:gs>
              <a:gs pos="48000">
                <a:schemeClr val="dk1">
                  <a:lumMod val="97000"/>
                  <a:lumOff val="3000"/>
                </a:schemeClr>
              </a:gs>
              <a:gs pos="100000">
                <a:schemeClr val="dk1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4000" b="1" dirty="0">
                <a:latin typeface="Aptos Display" panose="020B0004020202020204" pitchFamily="34" charset="0"/>
              </a:rPr>
              <a:t>Global Execution Strategy:</a:t>
            </a:r>
            <a:r>
              <a:rPr lang="en-IN" sz="3200" b="1" dirty="0">
                <a:latin typeface="Aptos Display" panose="020B0004020202020204" pitchFamily="34" charset="0"/>
              </a:rPr>
              <a:t> U.S.-India Hybrid</a:t>
            </a:r>
          </a:p>
          <a:p>
            <a:pPr algn="ctr"/>
            <a:r>
              <a:rPr lang="en-IN" sz="2800" i="1" dirty="0">
                <a:latin typeface="Aptos Display" panose="020B0004020202020204" pitchFamily="34" charset="0"/>
              </a:rPr>
              <a:t>Fast, Scalable, Capital-efficient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83B1E2EE-B63F-8AEB-7B7C-7A6C85CAC01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19290131"/>
              </p:ext>
            </p:extLst>
          </p:nvPr>
        </p:nvGraphicFramePr>
        <p:xfrm>
          <a:off x="10889" y="1654633"/>
          <a:ext cx="5704105" cy="41583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8177348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D5F420-6905-DB72-1504-47AC5DBF5B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Diagram 12">
            <a:extLst>
              <a:ext uri="{FF2B5EF4-FFF2-40B4-BE49-F238E27FC236}">
                <a16:creationId xmlns:a16="http://schemas.microsoft.com/office/drawing/2014/main" id="{01C43EA5-4FBD-1CDF-C7D6-B831D9CA77D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7175109"/>
              </p:ext>
            </p:extLst>
          </p:nvPr>
        </p:nvGraphicFramePr>
        <p:xfrm>
          <a:off x="754909" y="1109087"/>
          <a:ext cx="10936499" cy="550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F9CA5172-17FE-DEBF-D77F-EF40CFCC1D43}"/>
              </a:ext>
            </a:extLst>
          </p:cNvPr>
          <p:cNvSpPr txBox="1">
            <a:spLocks/>
          </p:cNvSpPr>
          <p:nvPr/>
        </p:nvSpPr>
        <p:spPr>
          <a:xfrm>
            <a:off x="744276" y="14245"/>
            <a:ext cx="10738884" cy="900148"/>
          </a:xfrm>
          <a:prstGeom prst="rect">
            <a:avLst/>
          </a:prstGeom>
          <a:gradFill flip="none" rotWithShape="1">
            <a:gsLst>
              <a:gs pos="0">
                <a:schemeClr val="dk1">
                  <a:lumMod val="67000"/>
                </a:schemeClr>
              </a:gs>
              <a:gs pos="48000">
                <a:schemeClr val="dk1">
                  <a:lumMod val="97000"/>
                  <a:lumOff val="3000"/>
                </a:schemeClr>
              </a:gs>
              <a:gs pos="100000">
                <a:schemeClr val="dk1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4000" b="1" dirty="0">
                <a:latin typeface="Aptos Display" panose="020B0004020202020204" pitchFamily="34" charset="0"/>
              </a:rPr>
              <a:t>Founding Team:</a:t>
            </a:r>
            <a:r>
              <a:rPr lang="en-IN" sz="3200" b="1" dirty="0">
                <a:latin typeface="Aptos Display" panose="020B0004020202020204" pitchFamily="34" charset="0"/>
              </a:rPr>
              <a:t> Full-Stack Founders</a:t>
            </a:r>
          </a:p>
        </p:txBody>
      </p:sp>
    </p:spTree>
    <p:extLst>
      <p:ext uri="{BB962C8B-B14F-4D97-AF65-F5344CB8AC3E}">
        <p14:creationId xmlns:p14="http://schemas.microsoft.com/office/powerpoint/2010/main" val="35320999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D88F00-956E-7FA7-1F34-52608A6B35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88790AE-B4EF-54F6-C4A7-4C32CD1E32E5}"/>
              </a:ext>
            </a:extLst>
          </p:cNvPr>
          <p:cNvSpPr txBox="1">
            <a:spLocks/>
          </p:cNvSpPr>
          <p:nvPr/>
        </p:nvSpPr>
        <p:spPr>
          <a:xfrm>
            <a:off x="744276" y="14245"/>
            <a:ext cx="10738884" cy="900148"/>
          </a:xfrm>
          <a:prstGeom prst="rect">
            <a:avLst/>
          </a:prstGeom>
          <a:gradFill flip="none" rotWithShape="1">
            <a:gsLst>
              <a:gs pos="0">
                <a:schemeClr val="dk1">
                  <a:lumMod val="67000"/>
                </a:schemeClr>
              </a:gs>
              <a:gs pos="48000">
                <a:schemeClr val="dk1">
                  <a:lumMod val="97000"/>
                  <a:lumOff val="3000"/>
                </a:schemeClr>
              </a:gs>
              <a:gs pos="100000">
                <a:schemeClr val="dk1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4000" b="1" dirty="0">
                <a:latin typeface="Aptos Display" panose="020B0004020202020204" pitchFamily="34" charset="0"/>
              </a:rPr>
              <a:t>Scientific Collaborations:</a:t>
            </a:r>
            <a:r>
              <a:rPr lang="en-IN" sz="3200" b="1" dirty="0">
                <a:latin typeface="Aptos Display" panose="020B0004020202020204" pitchFamily="34" charset="0"/>
              </a:rPr>
              <a:t> Top-tier Academic Partners</a:t>
            </a:r>
          </a:p>
        </p:txBody>
      </p:sp>
      <p:graphicFrame>
        <p:nvGraphicFramePr>
          <p:cNvPr id="13" name="Diagram 12">
            <a:extLst>
              <a:ext uri="{FF2B5EF4-FFF2-40B4-BE49-F238E27FC236}">
                <a16:creationId xmlns:a16="http://schemas.microsoft.com/office/drawing/2014/main" id="{593C072A-3F7F-B02C-AA71-1EBC83CEA16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36111007"/>
              </p:ext>
            </p:extLst>
          </p:nvPr>
        </p:nvGraphicFramePr>
        <p:xfrm>
          <a:off x="754909" y="1109087"/>
          <a:ext cx="10936499" cy="550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381452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81C5C8-9913-A3E4-8D54-5EFF1CB571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DE37BFD-D698-9831-E137-6B4981AFDC5B}"/>
              </a:ext>
            </a:extLst>
          </p:cNvPr>
          <p:cNvSpPr txBox="1">
            <a:spLocks/>
          </p:cNvSpPr>
          <p:nvPr/>
        </p:nvSpPr>
        <p:spPr>
          <a:xfrm>
            <a:off x="744276" y="14245"/>
            <a:ext cx="10738884" cy="900148"/>
          </a:xfrm>
          <a:prstGeom prst="rect">
            <a:avLst/>
          </a:prstGeom>
          <a:gradFill flip="none" rotWithShape="1">
            <a:gsLst>
              <a:gs pos="0">
                <a:schemeClr val="dk1">
                  <a:lumMod val="67000"/>
                </a:schemeClr>
              </a:gs>
              <a:gs pos="48000">
                <a:schemeClr val="dk1">
                  <a:lumMod val="97000"/>
                  <a:lumOff val="3000"/>
                </a:schemeClr>
              </a:gs>
              <a:gs pos="100000">
                <a:schemeClr val="dk1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4000" b="1" dirty="0">
                <a:latin typeface="Aptos Display" panose="020B0004020202020204" pitchFamily="34" charset="0"/>
              </a:rPr>
              <a:t>Use of Funds:</a:t>
            </a:r>
            <a:r>
              <a:rPr lang="en-IN" sz="3200" b="1" dirty="0">
                <a:latin typeface="Aptos Display" panose="020B0004020202020204" pitchFamily="34" charset="0"/>
              </a:rPr>
              <a:t> $4M Seed round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862599FF-3452-CA3D-AC86-6C793228E1F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01831250"/>
              </p:ext>
            </p:extLst>
          </p:nvPr>
        </p:nvGraphicFramePr>
        <p:xfrm>
          <a:off x="54430" y="1257298"/>
          <a:ext cx="7064829" cy="47788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9122EB79-E121-25FA-B838-6887D0487C0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40" r="14910"/>
          <a:stretch>
            <a:fillRect/>
          </a:stretch>
        </p:blipFill>
        <p:spPr>
          <a:xfrm>
            <a:off x="6168148" y="1285887"/>
            <a:ext cx="5481320" cy="478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1506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586DCF-1776-BECE-A2BB-247786CCFD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A436853-22FA-0C8E-FC76-D7F73F418F6B}"/>
              </a:ext>
            </a:extLst>
          </p:cNvPr>
          <p:cNvSpPr txBox="1">
            <a:spLocks/>
          </p:cNvSpPr>
          <p:nvPr/>
        </p:nvSpPr>
        <p:spPr>
          <a:xfrm>
            <a:off x="744276" y="14245"/>
            <a:ext cx="10738884" cy="900148"/>
          </a:xfrm>
          <a:prstGeom prst="rect">
            <a:avLst/>
          </a:prstGeom>
          <a:gradFill flip="none" rotWithShape="1">
            <a:gsLst>
              <a:gs pos="0">
                <a:schemeClr val="dk1">
                  <a:lumMod val="67000"/>
                </a:schemeClr>
              </a:gs>
              <a:gs pos="48000">
                <a:schemeClr val="dk1">
                  <a:lumMod val="97000"/>
                  <a:lumOff val="3000"/>
                </a:schemeClr>
              </a:gs>
              <a:gs pos="100000">
                <a:schemeClr val="dk1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4000" b="1" dirty="0" err="1">
                <a:latin typeface="Aptos Display" panose="020B0004020202020204" pitchFamily="34" charset="0"/>
              </a:rPr>
              <a:t>PiBook</a:t>
            </a:r>
            <a:r>
              <a:rPr lang="en-IN" sz="4000" b="1" dirty="0">
                <a:latin typeface="Aptos Display" panose="020B0004020202020204" pitchFamily="34" charset="0"/>
              </a:rPr>
              <a:t>:</a:t>
            </a:r>
            <a:r>
              <a:rPr lang="en-IN" sz="3200" b="1" dirty="0">
                <a:latin typeface="Aptos Display" panose="020B0004020202020204" pitchFamily="34" charset="0"/>
              </a:rPr>
              <a:t> Built to Lead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26FD046D-4FA3-BD43-79FA-CBEB27D0692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569021"/>
              </p:ext>
            </p:extLst>
          </p:nvPr>
        </p:nvGraphicFramePr>
        <p:xfrm>
          <a:off x="511629" y="1186544"/>
          <a:ext cx="11189251" cy="34181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3" name="Title 1">
            <a:extLst>
              <a:ext uri="{FF2B5EF4-FFF2-40B4-BE49-F238E27FC236}">
                <a16:creationId xmlns:a16="http://schemas.microsoft.com/office/drawing/2014/main" id="{F157AAFE-0F25-B140-14EC-6FAD1DC0E615}"/>
              </a:ext>
            </a:extLst>
          </p:cNvPr>
          <p:cNvSpPr txBox="1">
            <a:spLocks/>
          </p:cNvSpPr>
          <p:nvPr/>
        </p:nvSpPr>
        <p:spPr>
          <a:xfrm>
            <a:off x="850479" y="5077159"/>
            <a:ext cx="10440000" cy="144000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89000"/>
                </a:schemeClr>
              </a:gs>
              <a:gs pos="23000">
                <a:schemeClr val="accent6">
                  <a:lumMod val="89000"/>
                </a:schemeClr>
              </a:gs>
              <a:gs pos="69000">
                <a:schemeClr val="accent6">
                  <a:lumMod val="75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50800"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2400" b="1" dirty="0"/>
              <a:t>This is a Category-Defining Moment. </a:t>
            </a:r>
          </a:p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2400" dirty="0"/>
              <a:t>The opportunity is vast. The timing is perfect. The infrastructure is ready. </a:t>
            </a:r>
          </a:p>
          <a:p>
            <a:pPr algn="ctr">
              <a:spcAft>
                <a:spcPts val="1200"/>
              </a:spcAft>
            </a:pPr>
            <a:r>
              <a:rPr lang="en-US" sz="3200" b="1" i="1" dirty="0"/>
              <a:t>Let’s Roll…..</a:t>
            </a:r>
            <a:endParaRPr lang="en-IN" sz="3200" i="1" dirty="0"/>
          </a:p>
        </p:txBody>
      </p:sp>
    </p:spTree>
    <p:extLst>
      <p:ext uri="{BB962C8B-B14F-4D97-AF65-F5344CB8AC3E}">
        <p14:creationId xmlns:p14="http://schemas.microsoft.com/office/powerpoint/2010/main" val="35517408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5ECC328-4BF7-E2FB-35B5-1875395E868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0280" r="6502" b="15758"/>
          <a:stretch>
            <a:fillRect/>
          </a:stretch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5000">
                <a:schemeClr val="tx1">
                  <a:alpha val="78000"/>
                </a:schemeClr>
              </a:gs>
              <a:gs pos="19000">
                <a:schemeClr val="tx1">
                  <a:alpha val="38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172FD3-D3AE-F4F4-7D92-CB18D9FA6536}"/>
              </a:ext>
            </a:extLst>
          </p:cNvPr>
          <p:cNvSpPr txBox="1">
            <a:spLocks/>
          </p:cNvSpPr>
          <p:nvPr/>
        </p:nvSpPr>
        <p:spPr>
          <a:xfrm>
            <a:off x="371094" y="1161288"/>
            <a:ext cx="3438144" cy="1124712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B4A32F-2DB7-B19A-773A-D9A206084400}"/>
              </a:ext>
            </a:extLst>
          </p:cNvPr>
          <p:cNvSpPr txBox="1"/>
          <p:nvPr/>
        </p:nvSpPr>
        <p:spPr>
          <a:xfrm>
            <a:off x="371095" y="2718054"/>
            <a:ext cx="6901576" cy="3207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 indent="-228600" algn="ctr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800" b="1" dirty="0" err="1">
                <a:solidFill>
                  <a:schemeClr val="bg1"/>
                </a:solidFill>
              </a:rPr>
              <a:t>PiBook</a:t>
            </a:r>
            <a:r>
              <a:rPr lang="en-US" sz="2800" b="1" dirty="0">
                <a:solidFill>
                  <a:schemeClr val="bg1"/>
                </a:solidFill>
              </a:rPr>
              <a:t> Bio: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</a:t>
            </a:r>
            <a:r>
              <a:rPr lang="en-US" sz="2800" i="1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pibookbio.com</a:t>
            </a:r>
            <a:endParaRPr lang="en-US" sz="2800" i="1" dirty="0">
              <a:solidFill>
                <a:schemeClr val="bg1"/>
              </a:solidFill>
            </a:endParaRPr>
          </a:p>
          <a:p>
            <a:pPr lvl="0" indent="-228600" algn="ctr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2800" i="1" dirty="0">
              <a:solidFill>
                <a:schemeClr val="bg1"/>
              </a:solidFill>
            </a:endParaRPr>
          </a:p>
          <a:p>
            <a:pPr lvl="0" indent="-228600" algn="ctr">
              <a:lnSpc>
                <a:spcPct val="90000"/>
              </a:lnSpc>
              <a:spcAft>
                <a:spcPts val="800"/>
              </a:spcAft>
              <a:buSzPts val="1000"/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2800" b="1" dirty="0">
                <a:solidFill>
                  <a:schemeClr val="bg1"/>
                </a:solidFill>
              </a:rPr>
              <a:t>Zahid Kamal:</a:t>
            </a:r>
            <a:r>
              <a:rPr lang="en-US" sz="2800" i="1" dirty="0">
                <a:solidFill>
                  <a:schemeClr val="bg1"/>
                </a:solidFill>
              </a:rPr>
              <a:t> </a:t>
            </a:r>
            <a:r>
              <a:rPr lang="en-US" sz="2800" i="1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mdzahidkamal@gmail.com</a:t>
            </a:r>
            <a:endParaRPr lang="en-US" sz="2800" i="1" dirty="0">
              <a:solidFill>
                <a:schemeClr val="bg1"/>
              </a:solidFill>
            </a:endParaRPr>
          </a:p>
          <a:p>
            <a:pPr lvl="0" indent="-228600" algn="ctr">
              <a:lnSpc>
                <a:spcPct val="90000"/>
              </a:lnSpc>
              <a:spcAft>
                <a:spcPts val="800"/>
              </a:spcAft>
              <a:buSzPts val="1000"/>
              <a:buFont typeface="Arial" panose="020B0604020202020204" pitchFamily="34" charset="0"/>
              <a:buChar char="•"/>
              <a:tabLst>
                <a:tab pos="457200" algn="l"/>
              </a:tabLst>
            </a:pPr>
            <a:endParaRPr lang="en-US" sz="2800" i="1" dirty="0">
              <a:solidFill>
                <a:schemeClr val="bg1"/>
              </a:solidFill>
            </a:endParaRPr>
          </a:p>
          <a:p>
            <a:pPr lvl="0" indent="-228600" algn="ctr">
              <a:lnSpc>
                <a:spcPct val="90000"/>
              </a:lnSpc>
              <a:spcAft>
                <a:spcPts val="800"/>
              </a:spcAft>
              <a:buSzPts val="1000"/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2800" b="1" dirty="0">
                <a:solidFill>
                  <a:schemeClr val="bg1"/>
                </a:solidFill>
              </a:rPr>
              <a:t>Tabrez Mohammad:</a:t>
            </a:r>
            <a:r>
              <a:rPr lang="en-US" sz="2800" i="1" dirty="0">
                <a:solidFill>
                  <a:schemeClr val="bg1"/>
                </a:solidFill>
              </a:rPr>
              <a:t> </a:t>
            </a:r>
            <a:r>
              <a:rPr lang="en-US" sz="2800" i="1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mdtabrez@gmail.com</a:t>
            </a:r>
            <a:endParaRPr lang="en-US" sz="28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50463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7E8D6B00-9960-C7C0-1B0B-67698C98D07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92276942"/>
              </p:ext>
            </p:extLst>
          </p:nvPr>
        </p:nvGraphicFramePr>
        <p:xfrm>
          <a:off x="337454" y="1524000"/>
          <a:ext cx="7064829" cy="47788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2" name="Title 1">
            <a:extLst>
              <a:ext uri="{FF2B5EF4-FFF2-40B4-BE49-F238E27FC236}">
                <a16:creationId xmlns:a16="http://schemas.microsoft.com/office/drawing/2014/main" id="{16A79965-4834-6E69-888A-A86D2C4AB18F}"/>
              </a:ext>
            </a:extLst>
          </p:cNvPr>
          <p:cNvSpPr txBox="1">
            <a:spLocks/>
          </p:cNvSpPr>
          <p:nvPr/>
        </p:nvSpPr>
        <p:spPr>
          <a:xfrm>
            <a:off x="744276" y="14245"/>
            <a:ext cx="10738884" cy="900148"/>
          </a:xfrm>
          <a:prstGeom prst="rect">
            <a:avLst/>
          </a:prstGeom>
          <a:gradFill flip="none" rotWithShape="1">
            <a:gsLst>
              <a:gs pos="0">
                <a:schemeClr val="dk1">
                  <a:lumMod val="67000"/>
                </a:schemeClr>
              </a:gs>
              <a:gs pos="48000">
                <a:schemeClr val="dk1">
                  <a:lumMod val="97000"/>
                  <a:lumOff val="3000"/>
                </a:schemeClr>
              </a:gs>
              <a:gs pos="100000">
                <a:schemeClr val="dk1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4000" b="1" dirty="0">
                <a:latin typeface="Aptos Display" panose="020B0004020202020204" pitchFamily="34" charset="0"/>
              </a:rPr>
              <a:t>The Problem:</a:t>
            </a:r>
            <a:r>
              <a:rPr lang="en-IN" sz="3200" b="1" dirty="0">
                <a:latin typeface="Aptos Display" panose="020B0004020202020204" pitchFamily="34" charset="0"/>
              </a:rPr>
              <a:t> AI in Protein Design is Stuck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22D4E50-B313-FCF5-6EC8-845D619FEECE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8110" r="11586"/>
          <a:stretch>
            <a:fillRect/>
          </a:stretch>
        </p:blipFill>
        <p:spPr>
          <a:xfrm>
            <a:off x="6063342" y="1481264"/>
            <a:ext cx="5802087" cy="4816800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436836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984FC6-76C2-86E4-5953-33ECD484CC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1283774-BD18-75B2-EB54-DD01AC34B4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4649" y="1466989"/>
            <a:ext cx="4816800" cy="48168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439C6BA-BACE-45F6-6FC8-92403CDCC4E3}"/>
              </a:ext>
            </a:extLst>
          </p:cNvPr>
          <p:cNvSpPr txBox="1">
            <a:spLocks/>
          </p:cNvSpPr>
          <p:nvPr/>
        </p:nvSpPr>
        <p:spPr>
          <a:xfrm>
            <a:off x="744276" y="14245"/>
            <a:ext cx="10738884" cy="900148"/>
          </a:xfrm>
          <a:prstGeom prst="rect">
            <a:avLst/>
          </a:prstGeom>
          <a:gradFill flip="none" rotWithShape="1">
            <a:gsLst>
              <a:gs pos="0">
                <a:schemeClr val="dk1">
                  <a:lumMod val="67000"/>
                </a:schemeClr>
              </a:gs>
              <a:gs pos="48000">
                <a:schemeClr val="dk1">
                  <a:lumMod val="97000"/>
                  <a:lumOff val="3000"/>
                </a:schemeClr>
              </a:gs>
              <a:gs pos="100000">
                <a:schemeClr val="dk1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4000" b="1" dirty="0">
                <a:latin typeface="Aptos Display" panose="020B0004020202020204" pitchFamily="34" charset="0"/>
              </a:rPr>
              <a:t>Our Insight:</a:t>
            </a:r>
            <a:r>
              <a:rPr lang="en-IN" sz="3200" b="1" dirty="0">
                <a:latin typeface="Aptos Display" panose="020B0004020202020204" pitchFamily="34" charset="0"/>
              </a:rPr>
              <a:t> The Data Gap is the Opportunity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68EA707B-21FD-0E5D-A1D4-7479C2C136A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30236471"/>
              </p:ext>
            </p:extLst>
          </p:nvPr>
        </p:nvGraphicFramePr>
        <p:xfrm>
          <a:off x="337458" y="1524000"/>
          <a:ext cx="7064829" cy="47788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1915660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866B8B-2B71-2852-7772-C50C476D03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9965F9D-0170-679F-CEB2-BB994CDE08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3826" y="1505014"/>
            <a:ext cx="4816800" cy="481680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7DD9FFE0-CB4E-7AF3-6533-FFB0AF751EBC}"/>
              </a:ext>
            </a:extLst>
          </p:cNvPr>
          <p:cNvSpPr txBox="1">
            <a:spLocks/>
          </p:cNvSpPr>
          <p:nvPr/>
        </p:nvSpPr>
        <p:spPr>
          <a:xfrm>
            <a:off x="744276" y="14245"/>
            <a:ext cx="10738884" cy="900148"/>
          </a:xfrm>
          <a:prstGeom prst="rect">
            <a:avLst/>
          </a:prstGeom>
          <a:gradFill flip="none" rotWithShape="1">
            <a:gsLst>
              <a:gs pos="0">
                <a:schemeClr val="dk1">
                  <a:lumMod val="67000"/>
                </a:schemeClr>
              </a:gs>
              <a:gs pos="48000">
                <a:schemeClr val="dk1">
                  <a:lumMod val="97000"/>
                  <a:lumOff val="3000"/>
                </a:schemeClr>
              </a:gs>
              <a:gs pos="100000">
                <a:schemeClr val="dk1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4000" b="1" dirty="0">
                <a:latin typeface="Aptos Display" panose="020B0004020202020204" pitchFamily="34" charset="0"/>
              </a:rPr>
              <a:t>What We’re Building:</a:t>
            </a:r>
            <a:r>
              <a:rPr lang="en-IN" sz="3200" b="1" dirty="0">
                <a:latin typeface="Aptos Display" panose="020B0004020202020204" pitchFamily="34" charset="0"/>
              </a:rPr>
              <a:t> A Full-Stack Protein Design Engine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B505AB1F-7651-AA37-C830-DC602646B83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6095407"/>
              </p:ext>
            </p:extLst>
          </p:nvPr>
        </p:nvGraphicFramePr>
        <p:xfrm>
          <a:off x="337456" y="1524000"/>
          <a:ext cx="7064829" cy="47788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1886818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A9D222-3C08-C024-45A1-10C960F9EB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305706D0-0339-9903-1F93-46FDE3AC9045}"/>
              </a:ext>
            </a:extLst>
          </p:cNvPr>
          <p:cNvGrpSpPr/>
          <p:nvPr/>
        </p:nvGrpSpPr>
        <p:grpSpPr>
          <a:xfrm>
            <a:off x="1431859" y="1020235"/>
            <a:ext cx="9244025" cy="3349331"/>
            <a:chOff x="1431859" y="1020235"/>
            <a:chExt cx="9244025" cy="3349331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324282D9-44A9-2F22-3001-F75FDFA56409}"/>
                </a:ext>
              </a:extLst>
            </p:cNvPr>
            <p:cNvGrpSpPr/>
            <p:nvPr/>
          </p:nvGrpSpPr>
          <p:grpSpPr>
            <a:xfrm>
              <a:off x="1431859" y="1020235"/>
              <a:ext cx="1731726" cy="2193517"/>
              <a:chOff x="230356" y="616195"/>
              <a:chExt cx="2160000" cy="2736000"/>
            </a:xfrm>
          </p:grpSpPr>
          <p:sp>
            <p:nvSpPr>
              <p:cNvPr id="34" name="Rectangle: Rounded Corners 33">
                <a:extLst>
                  <a:ext uri="{FF2B5EF4-FFF2-40B4-BE49-F238E27FC236}">
                    <a16:creationId xmlns:a16="http://schemas.microsoft.com/office/drawing/2014/main" id="{F9142575-E8EE-7D87-13B9-E52190AC1446}"/>
                  </a:ext>
                </a:extLst>
              </p:cNvPr>
              <p:cNvSpPr/>
              <p:nvPr/>
            </p:nvSpPr>
            <p:spPr>
              <a:xfrm>
                <a:off x="230356" y="616195"/>
                <a:ext cx="2160000" cy="2736000"/>
              </a:xfrm>
              <a:prstGeom prst="round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635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BD12F99-C8DE-7356-7679-52B0BC41E8A4}"/>
                  </a:ext>
                </a:extLst>
              </p:cNvPr>
              <p:cNvSpPr txBox="1"/>
              <p:nvPr/>
            </p:nvSpPr>
            <p:spPr>
              <a:xfrm>
                <a:off x="414665" y="1414129"/>
                <a:ext cx="1800000" cy="11720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b="1" dirty="0">
                    <a:solidFill>
                      <a:schemeClr val="bg1"/>
                    </a:solidFill>
                    <a:latin typeface="Arial Narrow" panose="020B0606020202030204" pitchFamily="34" charset="0"/>
                  </a:rPr>
                  <a:t>Protein-Protein Interaction</a:t>
                </a:r>
              </a:p>
            </p:txBody>
          </p:sp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B07D80BD-EA6F-0A3A-C600-0F28A3B7DE66}"/>
                </a:ext>
              </a:extLst>
            </p:cNvPr>
            <p:cNvGrpSpPr/>
            <p:nvPr/>
          </p:nvGrpSpPr>
          <p:grpSpPr>
            <a:xfrm>
              <a:off x="1436426" y="3330532"/>
              <a:ext cx="1731726" cy="1039034"/>
              <a:chOff x="182888" y="3508489"/>
              <a:chExt cx="2160000" cy="1296000"/>
            </a:xfrm>
          </p:grpSpPr>
          <p:sp>
            <p:nvSpPr>
              <p:cNvPr id="42" name="Rectangle: Rounded Corners 41">
                <a:extLst>
                  <a:ext uri="{FF2B5EF4-FFF2-40B4-BE49-F238E27FC236}">
                    <a16:creationId xmlns:a16="http://schemas.microsoft.com/office/drawing/2014/main" id="{EFFB5BD4-4B44-6438-3DAC-EB91DF8BAC5C}"/>
                  </a:ext>
                </a:extLst>
              </p:cNvPr>
              <p:cNvSpPr/>
              <p:nvPr/>
            </p:nvSpPr>
            <p:spPr>
              <a:xfrm>
                <a:off x="182888" y="3508489"/>
                <a:ext cx="2160000" cy="1296000"/>
              </a:xfrm>
              <a:prstGeom prst="round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635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0BBCC67-48BD-9AA7-54E7-7302996697E6}"/>
                  </a:ext>
                </a:extLst>
              </p:cNvPr>
              <p:cNvSpPr txBox="1"/>
              <p:nvPr/>
            </p:nvSpPr>
            <p:spPr>
              <a:xfrm>
                <a:off x="315420" y="3765679"/>
                <a:ext cx="1800000" cy="8168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b="1" dirty="0">
                    <a:solidFill>
                      <a:schemeClr val="bg1"/>
                    </a:solidFill>
                    <a:latin typeface="Arial Narrow" panose="020B0606020202030204" pitchFamily="34" charset="0"/>
                  </a:rPr>
                  <a:t>Protease-Substrate</a:t>
                </a:r>
              </a:p>
            </p:txBody>
          </p: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A966C757-90AD-387E-613E-C75BA1B4E799}"/>
                </a:ext>
              </a:extLst>
            </p:cNvPr>
            <p:cNvGrpSpPr/>
            <p:nvPr/>
          </p:nvGrpSpPr>
          <p:grpSpPr>
            <a:xfrm>
              <a:off x="3310212" y="1044813"/>
              <a:ext cx="1443105" cy="663828"/>
              <a:chOff x="2958776" y="731915"/>
              <a:chExt cx="1800000" cy="828000"/>
            </a:xfrm>
          </p:grpSpPr>
          <p:sp>
            <p:nvSpPr>
              <p:cNvPr id="35" name="Rectangle: Rounded Corners 34">
                <a:extLst>
                  <a:ext uri="{FF2B5EF4-FFF2-40B4-BE49-F238E27FC236}">
                    <a16:creationId xmlns:a16="http://schemas.microsoft.com/office/drawing/2014/main" id="{8B1BA3EE-A923-9A5B-F205-3BB215FFE92B}"/>
                  </a:ext>
                </a:extLst>
              </p:cNvPr>
              <p:cNvSpPr/>
              <p:nvPr/>
            </p:nvSpPr>
            <p:spPr>
              <a:xfrm>
                <a:off x="2958776" y="731915"/>
                <a:ext cx="1800000" cy="828000"/>
              </a:xfrm>
              <a:prstGeom prst="roundRect">
                <a:avLst/>
              </a:prstGeom>
              <a:solidFill>
                <a:schemeClr val="accent4">
                  <a:lumMod val="75000"/>
                </a:schemeClr>
              </a:solidFill>
              <a:ln w="635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C9CCA52-30F0-F1FC-A8D6-F8400A8AD494}"/>
                  </a:ext>
                </a:extLst>
              </p:cNvPr>
              <p:cNvSpPr txBox="1"/>
              <p:nvPr/>
            </p:nvSpPr>
            <p:spPr>
              <a:xfrm>
                <a:off x="3058635" y="793309"/>
                <a:ext cx="1614463" cy="7188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1600" b="1" dirty="0">
                    <a:solidFill>
                      <a:schemeClr val="bg1"/>
                    </a:solidFill>
                    <a:latin typeface="Arial Narrow" panose="020B0606020202030204" pitchFamily="34" charset="0"/>
                  </a:rPr>
                  <a:t>Phage Display</a:t>
                </a:r>
              </a:p>
            </p:txBody>
          </p: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0EF7D98B-9A7D-7B93-ADEF-7D34D0962601}"/>
                </a:ext>
              </a:extLst>
            </p:cNvPr>
            <p:cNvGrpSpPr/>
            <p:nvPr/>
          </p:nvGrpSpPr>
          <p:grpSpPr>
            <a:xfrm>
              <a:off x="3310212" y="1797117"/>
              <a:ext cx="1443105" cy="663828"/>
              <a:chOff x="2969409" y="1680906"/>
              <a:chExt cx="1800000" cy="828000"/>
            </a:xfrm>
          </p:grpSpPr>
          <p:sp>
            <p:nvSpPr>
              <p:cNvPr id="37" name="Rectangle: Rounded Corners 36">
                <a:extLst>
                  <a:ext uri="{FF2B5EF4-FFF2-40B4-BE49-F238E27FC236}">
                    <a16:creationId xmlns:a16="http://schemas.microsoft.com/office/drawing/2014/main" id="{5B94E4B5-6541-D4D4-12CB-BBD61E75FD3C}"/>
                  </a:ext>
                </a:extLst>
              </p:cNvPr>
              <p:cNvSpPr/>
              <p:nvPr/>
            </p:nvSpPr>
            <p:spPr>
              <a:xfrm>
                <a:off x="2969409" y="1680906"/>
                <a:ext cx="1800000" cy="828000"/>
              </a:xfrm>
              <a:prstGeom prst="roundRect">
                <a:avLst/>
              </a:prstGeom>
              <a:solidFill>
                <a:schemeClr val="accent4">
                  <a:lumMod val="75000"/>
                </a:schemeClr>
              </a:solidFill>
              <a:ln w="635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D56CBD3-DBEB-5F2A-1969-ACEF75A34423}"/>
                  </a:ext>
                </a:extLst>
              </p:cNvPr>
              <p:cNvSpPr txBox="1"/>
              <p:nvPr/>
            </p:nvSpPr>
            <p:spPr>
              <a:xfrm>
                <a:off x="3065726" y="1763545"/>
                <a:ext cx="16200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1600" b="1" dirty="0">
                    <a:solidFill>
                      <a:schemeClr val="bg1"/>
                    </a:solidFill>
                    <a:latin typeface="Arial Narrow" panose="020B0606020202030204" pitchFamily="34" charset="0"/>
                  </a:rPr>
                  <a:t>Antibiotic-based PCA</a:t>
                </a:r>
              </a:p>
            </p:txBody>
          </p: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D7BADD38-22F9-5BFD-9207-A90031982B13}"/>
                </a:ext>
              </a:extLst>
            </p:cNvPr>
            <p:cNvGrpSpPr/>
            <p:nvPr/>
          </p:nvGrpSpPr>
          <p:grpSpPr>
            <a:xfrm>
              <a:off x="3313677" y="2553760"/>
              <a:ext cx="1443105" cy="663828"/>
              <a:chOff x="2941833" y="2624676"/>
              <a:chExt cx="1800000" cy="828000"/>
            </a:xfrm>
          </p:grpSpPr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45CFDDCF-D602-FC7A-9CCB-E66679DF535F}"/>
                  </a:ext>
                </a:extLst>
              </p:cNvPr>
              <p:cNvSpPr/>
              <p:nvPr/>
            </p:nvSpPr>
            <p:spPr>
              <a:xfrm>
                <a:off x="2941833" y="2624676"/>
                <a:ext cx="1800000" cy="828000"/>
              </a:xfrm>
              <a:prstGeom prst="roundRect">
                <a:avLst/>
              </a:prstGeom>
              <a:solidFill>
                <a:schemeClr val="accent4">
                  <a:lumMod val="75000"/>
                </a:schemeClr>
              </a:solidFill>
              <a:ln w="635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5463222-D2CF-EA61-6F0D-5D1BF809C8AE}"/>
                  </a:ext>
                </a:extLst>
              </p:cNvPr>
              <p:cNvSpPr txBox="1"/>
              <p:nvPr/>
            </p:nvSpPr>
            <p:spPr>
              <a:xfrm>
                <a:off x="3031833" y="2702898"/>
                <a:ext cx="16200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1600" b="1" dirty="0">
                    <a:solidFill>
                      <a:schemeClr val="bg1"/>
                    </a:solidFill>
                    <a:latin typeface="Arial Narrow" panose="020B0606020202030204" pitchFamily="34" charset="0"/>
                  </a:rPr>
                  <a:t>Fluorescence-based PCA</a:t>
                </a:r>
              </a:p>
            </p:txBody>
          </p: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6C7FEA09-544F-938C-8116-C0BEEE44B817}"/>
                </a:ext>
              </a:extLst>
            </p:cNvPr>
            <p:cNvGrpSpPr/>
            <p:nvPr/>
          </p:nvGrpSpPr>
          <p:grpSpPr>
            <a:xfrm>
              <a:off x="3310216" y="3414551"/>
              <a:ext cx="1443105" cy="865862"/>
              <a:chOff x="2937510" y="3655819"/>
              <a:chExt cx="1800000" cy="1080000"/>
            </a:xfrm>
          </p:grpSpPr>
          <p:sp>
            <p:nvSpPr>
              <p:cNvPr id="40" name="Rectangle: Rounded Corners 39">
                <a:extLst>
                  <a:ext uri="{FF2B5EF4-FFF2-40B4-BE49-F238E27FC236}">
                    <a16:creationId xmlns:a16="http://schemas.microsoft.com/office/drawing/2014/main" id="{CB059C51-C52A-74F9-A2D8-6DDE2767C5EF}"/>
                  </a:ext>
                </a:extLst>
              </p:cNvPr>
              <p:cNvSpPr/>
              <p:nvPr/>
            </p:nvSpPr>
            <p:spPr>
              <a:xfrm>
                <a:off x="2937510" y="3655819"/>
                <a:ext cx="1800000" cy="1080000"/>
              </a:xfrm>
              <a:prstGeom prst="roundRect">
                <a:avLst/>
              </a:prstGeom>
              <a:solidFill>
                <a:schemeClr val="accent4">
                  <a:lumMod val="75000"/>
                </a:schemeClr>
              </a:solidFill>
              <a:ln w="635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2E834A4-5769-8551-94C6-6DAFAA06C326}"/>
                  </a:ext>
                </a:extLst>
              </p:cNvPr>
              <p:cNvSpPr txBox="1"/>
              <p:nvPr/>
            </p:nvSpPr>
            <p:spPr>
              <a:xfrm>
                <a:off x="3037368" y="3848966"/>
                <a:ext cx="16200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1600" b="1" dirty="0">
                    <a:solidFill>
                      <a:schemeClr val="bg1"/>
                    </a:solidFill>
                    <a:latin typeface="Arial Narrow" panose="020B0606020202030204" pitchFamily="34" charset="0"/>
                  </a:rPr>
                  <a:t>Antibiotic-based</a:t>
                </a:r>
              </a:p>
            </p:txBody>
          </p:sp>
        </p:grp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68083BE3-3DBB-B049-B012-D32BE638E55A}"/>
                </a:ext>
              </a:extLst>
            </p:cNvPr>
            <p:cNvGrpSpPr/>
            <p:nvPr/>
          </p:nvGrpSpPr>
          <p:grpSpPr>
            <a:xfrm>
              <a:off x="4885451" y="1038592"/>
              <a:ext cx="5779072" cy="663828"/>
              <a:chOff x="4785246" y="639092"/>
              <a:chExt cx="7208297" cy="828000"/>
            </a:xfrm>
          </p:grpSpPr>
          <p:sp>
            <p:nvSpPr>
              <p:cNvPr id="49" name="Rectangle: Rounded Corners 48">
                <a:extLst>
                  <a:ext uri="{FF2B5EF4-FFF2-40B4-BE49-F238E27FC236}">
                    <a16:creationId xmlns:a16="http://schemas.microsoft.com/office/drawing/2014/main" id="{100F1203-4CDD-C6FD-1FF1-710929CBC591}"/>
                  </a:ext>
                </a:extLst>
              </p:cNvPr>
              <p:cNvSpPr/>
              <p:nvPr/>
            </p:nvSpPr>
            <p:spPr>
              <a:xfrm>
                <a:off x="4785246" y="639092"/>
                <a:ext cx="7200000" cy="828000"/>
              </a:xfrm>
              <a:prstGeom prst="roundRect">
                <a:avLst/>
              </a:prstGeom>
              <a:solidFill>
                <a:srgbClr val="FF5757"/>
              </a:solidFill>
              <a:ln w="635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98CA056D-ACEA-231E-3BF0-50AFA08AEED5}"/>
                  </a:ext>
                </a:extLst>
              </p:cNvPr>
              <p:cNvSpPr txBox="1"/>
              <p:nvPr/>
            </p:nvSpPr>
            <p:spPr>
              <a:xfrm>
                <a:off x="4793544" y="737207"/>
                <a:ext cx="7199999" cy="6910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1500" i="1" dirty="0">
                    <a:solidFill>
                      <a:schemeClr val="bg1"/>
                    </a:solidFill>
                    <a:latin typeface="Arial Narrow" panose="020B0606020202030204" pitchFamily="34" charset="0"/>
                  </a:rPr>
                  <a:t>Successfully used to identify antibodies against tough membrane targets like the GABA and norepinephrine transporters.</a:t>
                </a:r>
                <a:endParaRPr lang="en-IN" sz="1500" b="1" dirty="0">
                  <a:solidFill>
                    <a:schemeClr val="bg1"/>
                  </a:solidFill>
                  <a:latin typeface="Arial Narrow" panose="020B0606020202030204" pitchFamily="34" charset="0"/>
                </a:endParaRPr>
              </a:p>
            </p:txBody>
          </p:sp>
        </p:grp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56EAEE29-864E-0881-A204-BB83CFF3A203}"/>
                </a:ext>
              </a:extLst>
            </p:cNvPr>
            <p:cNvGrpSpPr/>
            <p:nvPr/>
          </p:nvGrpSpPr>
          <p:grpSpPr>
            <a:xfrm>
              <a:off x="4877891" y="1795671"/>
              <a:ext cx="5786632" cy="663828"/>
              <a:chOff x="4775816" y="1583405"/>
              <a:chExt cx="7217727" cy="828000"/>
            </a:xfrm>
          </p:grpSpPr>
          <p:sp>
            <p:nvSpPr>
              <p:cNvPr id="53" name="Rectangle: Rounded Corners 52">
                <a:extLst>
                  <a:ext uri="{FF2B5EF4-FFF2-40B4-BE49-F238E27FC236}">
                    <a16:creationId xmlns:a16="http://schemas.microsoft.com/office/drawing/2014/main" id="{CE08493F-F6CE-2AE1-6563-439134733F29}"/>
                  </a:ext>
                </a:extLst>
              </p:cNvPr>
              <p:cNvSpPr/>
              <p:nvPr/>
            </p:nvSpPr>
            <p:spPr>
              <a:xfrm>
                <a:off x="4793543" y="1583405"/>
                <a:ext cx="7200000" cy="828000"/>
              </a:xfrm>
              <a:prstGeom prst="roundRect">
                <a:avLst/>
              </a:prstGeom>
              <a:solidFill>
                <a:srgbClr val="FF5757"/>
              </a:solidFill>
              <a:ln w="635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AF9534BB-D6E0-6F36-C33B-67C456DC9D73}"/>
                  </a:ext>
                </a:extLst>
              </p:cNvPr>
              <p:cNvSpPr txBox="1"/>
              <p:nvPr/>
            </p:nvSpPr>
            <p:spPr>
              <a:xfrm>
                <a:off x="4775816" y="1671153"/>
                <a:ext cx="7199999" cy="6910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1500" i="1" dirty="0">
                    <a:solidFill>
                      <a:schemeClr val="bg1"/>
                    </a:solidFill>
                    <a:latin typeface="Arial Narrow" panose="020B0606020202030204" pitchFamily="34" charset="0"/>
                  </a:rPr>
                  <a:t>Successfully used to identify thousands of novel peptides that bind to 14 BIR domains across 11 species.</a:t>
                </a:r>
                <a:endParaRPr lang="en-IN" sz="1500" b="1" dirty="0">
                  <a:solidFill>
                    <a:schemeClr val="bg1"/>
                  </a:solidFill>
                  <a:latin typeface="Arial Narrow" panose="020B0606020202030204" pitchFamily="34" charset="0"/>
                </a:endParaRPr>
              </a:p>
            </p:txBody>
          </p:sp>
        </p:grp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C816DDB3-1F37-4DCC-61CC-2319C5010249}"/>
                </a:ext>
              </a:extLst>
            </p:cNvPr>
            <p:cNvGrpSpPr/>
            <p:nvPr/>
          </p:nvGrpSpPr>
          <p:grpSpPr>
            <a:xfrm>
              <a:off x="4903464" y="2548659"/>
              <a:ext cx="5772420" cy="663828"/>
              <a:chOff x="4807714" y="2522617"/>
              <a:chExt cx="7200000" cy="828000"/>
            </a:xfrm>
          </p:grpSpPr>
          <p:sp>
            <p:nvSpPr>
              <p:cNvPr id="54" name="Rectangle: Rounded Corners 53">
                <a:extLst>
                  <a:ext uri="{FF2B5EF4-FFF2-40B4-BE49-F238E27FC236}">
                    <a16:creationId xmlns:a16="http://schemas.microsoft.com/office/drawing/2014/main" id="{F66F5180-34E5-95F2-EA11-AC820EC99109}"/>
                  </a:ext>
                </a:extLst>
              </p:cNvPr>
              <p:cNvSpPr/>
              <p:nvPr/>
            </p:nvSpPr>
            <p:spPr>
              <a:xfrm>
                <a:off x="4807714" y="2522617"/>
                <a:ext cx="7200000" cy="828000"/>
              </a:xfrm>
              <a:prstGeom prst="roundRect">
                <a:avLst/>
              </a:prstGeom>
              <a:solidFill>
                <a:srgbClr val="FF5757"/>
              </a:solidFill>
              <a:ln w="635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056618D5-F8F4-6CFA-EA9C-E1CCB8FEB603}"/>
                  </a:ext>
                </a:extLst>
              </p:cNvPr>
              <p:cNvSpPr txBox="1"/>
              <p:nvPr/>
            </p:nvSpPr>
            <p:spPr>
              <a:xfrm>
                <a:off x="4807715" y="2625646"/>
                <a:ext cx="7199999" cy="6910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1500" i="1" dirty="0">
                    <a:solidFill>
                      <a:schemeClr val="bg1"/>
                    </a:solidFill>
                    <a:latin typeface="Arial Narrow" panose="020B0606020202030204" pitchFamily="34" charset="0"/>
                  </a:rPr>
                  <a:t>Successfully established with leucine zipper and used to identify interacting pairs from pool of proteins involved in DNA metabolism in E. coli.</a:t>
                </a:r>
                <a:endParaRPr lang="en-IN" sz="1500" b="1" dirty="0">
                  <a:solidFill>
                    <a:schemeClr val="bg1"/>
                  </a:solidFill>
                  <a:latin typeface="Arial Narrow" panose="020B0606020202030204" pitchFamily="34" charset="0"/>
                </a:endParaRPr>
              </a:p>
            </p:txBody>
          </p:sp>
        </p:grp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B7B38FAC-DB2E-8CCD-4FC9-BE169D70C8DF}"/>
                </a:ext>
              </a:extLst>
            </p:cNvPr>
            <p:cNvGrpSpPr/>
            <p:nvPr/>
          </p:nvGrpSpPr>
          <p:grpSpPr>
            <a:xfrm>
              <a:off x="4903464" y="3448650"/>
              <a:ext cx="5772420" cy="808138"/>
              <a:chOff x="4807714" y="3645186"/>
              <a:chExt cx="7200000" cy="1008000"/>
            </a:xfrm>
          </p:grpSpPr>
          <p:sp>
            <p:nvSpPr>
              <p:cNvPr id="57" name="Rectangle: Rounded Corners 56">
                <a:extLst>
                  <a:ext uri="{FF2B5EF4-FFF2-40B4-BE49-F238E27FC236}">
                    <a16:creationId xmlns:a16="http://schemas.microsoft.com/office/drawing/2014/main" id="{F5B635C0-32DD-516F-1CBA-72810698C4E5}"/>
                  </a:ext>
                </a:extLst>
              </p:cNvPr>
              <p:cNvSpPr/>
              <p:nvPr/>
            </p:nvSpPr>
            <p:spPr>
              <a:xfrm>
                <a:off x="4807714" y="3645186"/>
                <a:ext cx="7200000" cy="1008000"/>
              </a:xfrm>
              <a:prstGeom prst="roundRect">
                <a:avLst/>
              </a:prstGeom>
              <a:solidFill>
                <a:srgbClr val="FF5757"/>
              </a:solidFill>
              <a:ln w="635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5C325D62-5A3D-445B-8E94-7384930832B0}"/>
                  </a:ext>
                </a:extLst>
              </p:cNvPr>
              <p:cNvSpPr txBox="1"/>
              <p:nvPr/>
            </p:nvSpPr>
            <p:spPr>
              <a:xfrm>
                <a:off x="4807715" y="3850237"/>
                <a:ext cx="7199999" cy="6910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1500" i="1" dirty="0">
                    <a:solidFill>
                      <a:schemeClr val="bg1"/>
                    </a:solidFill>
                    <a:latin typeface="Arial Narrow" panose="020B0606020202030204" pitchFamily="34" charset="0"/>
                  </a:rPr>
                  <a:t>Successfully used to engineer a completely new protease-substrate pair from scratch.</a:t>
                </a:r>
                <a:endParaRPr lang="en-IN" sz="1500" b="1" dirty="0">
                  <a:solidFill>
                    <a:schemeClr val="bg1"/>
                  </a:solidFill>
                  <a:latin typeface="Arial Narrow" panose="020B0606020202030204" pitchFamily="34" charset="0"/>
                </a:endParaRPr>
              </a:p>
            </p:txBody>
          </p:sp>
        </p:grp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CE4A163-A40D-6606-4760-7833FDFCC854}"/>
              </a:ext>
            </a:extLst>
          </p:cNvPr>
          <p:cNvGrpSpPr/>
          <p:nvPr/>
        </p:nvGrpSpPr>
        <p:grpSpPr>
          <a:xfrm>
            <a:off x="1452510" y="5177655"/>
            <a:ext cx="9224401" cy="1446152"/>
            <a:chOff x="1452510" y="4470083"/>
            <a:chExt cx="9224401" cy="1446152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D970353C-914C-81FF-D629-48EFE4AA7B99}"/>
                </a:ext>
              </a:extLst>
            </p:cNvPr>
            <p:cNvGrpSpPr/>
            <p:nvPr/>
          </p:nvGrpSpPr>
          <p:grpSpPr>
            <a:xfrm>
              <a:off x="1452510" y="4473132"/>
              <a:ext cx="1731726" cy="1443103"/>
              <a:chOff x="181683" y="4699741"/>
              <a:chExt cx="2160000" cy="1800000"/>
            </a:xfrm>
          </p:grpSpPr>
          <p:sp>
            <p:nvSpPr>
              <p:cNvPr id="41" name="Rectangle: Rounded Corners 40">
                <a:extLst>
                  <a:ext uri="{FF2B5EF4-FFF2-40B4-BE49-F238E27FC236}">
                    <a16:creationId xmlns:a16="http://schemas.microsoft.com/office/drawing/2014/main" id="{6C06631B-87D3-4172-3ED4-07F7454308B8}"/>
                  </a:ext>
                </a:extLst>
              </p:cNvPr>
              <p:cNvSpPr/>
              <p:nvPr/>
            </p:nvSpPr>
            <p:spPr>
              <a:xfrm>
                <a:off x="181683" y="4699741"/>
                <a:ext cx="2160000" cy="1800000"/>
              </a:xfrm>
              <a:prstGeom prst="round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635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12E3C31-4D4D-A80C-4883-437E4CBE3DED}"/>
                  </a:ext>
                </a:extLst>
              </p:cNvPr>
              <p:cNvSpPr txBox="1"/>
              <p:nvPr/>
            </p:nvSpPr>
            <p:spPr>
              <a:xfrm>
                <a:off x="350867" y="5204471"/>
                <a:ext cx="1800000" cy="8168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b="1" dirty="0">
                    <a:solidFill>
                      <a:schemeClr val="bg1"/>
                    </a:solidFill>
                    <a:latin typeface="Arial Narrow" panose="020B0606020202030204" pitchFamily="34" charset="0"/>
                  </a:rPr>
                  <a:t>Structure Accelerators</a:t>
                </a:r>
              </a:p>
            </p:txBody>
          </p: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6FFC417A-E3A0-9231-6F12-D587B0135E42}"/>
                </a:ext>
              </a:extLst>
            </p:cNvPr>
            <p:cNvGrpSpPr/>
            <p:nvPr/>
          </p:nvGrpSpPr>
          <p:grpSpPr>
            <a:xfrm>
              <a:off x="3313678" y="4471249"/>
              <a:ext cx="1443105" cy="663828"/>
              <a:chOff x="2931200" y="4771824"/>
              <a:chExt cx="1800000" cy="828000"/>
            </a:xfrm>
          </p:grpSpPr>
          <p:sp>
            <p:nvSpPr>
              <p:cNvPr id="38" name="Rectangle: Rounded Corners 37">
                <a:extLst>
                  <a:ext uri="{FF2B5EF4-FFF2-40B4-BE49-F238E27FC236}">
                    <a16:creationId xmlns:a16="http://schemas.microsoft.com/office/drawing/2014/main" id="{F725694F-25CE-C191-7F6F-52D0658869F7}"/>
                  </a:ext>
                </a:extLst>
              </p:cNvPr>
              <p:cNvSpPr/>
              <p:nvPr/>
            </p:nvSpPr>
            <p:spPr>
              <a:xfrm>
                <a:off x="2931200" y="4771824"/>
                <a:ext cx="1800000" cy="828000"/>
              </a:xfrm>
              <a:prstGeom prst="roundRect">
                <a:avLst/>
              </a:prstGeom>
              <a:solidFill>
                <a:schemeClr val="accent4">
                  <a:lumMod val="75000"/>
                </a:schemeClr>
              </a:solidFill>
              <a:ln w="635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FFC8FE1-F2CE-C565-2FB3-F54FFDC91CD0}"/>
                  </a:ext>
                </a:extLst>
              </p:cNvPr>
              <p:cNvSpPr txBox="1"/>
              <p:nvPr/>
            </p:nvSpPr>
            <p:spPr>
              <a:xfrm>
                <a:off x="3022886" y="4848134"/>
                <a:ext cx="16200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1600" b="1" dirty="0">
                    <a:solidFill>
                      <a:schemeClr val="bg1"/>
                    </a:solidFill>
                    <a:latin typeface="Arial Narrow" panose="020B0606020202030204" pitchFamily="34" charset="0"/>
                  </a:rPr>
                  <a:t>Fluorescence-based</a:t>
                </a:r>
              </a:p>
            </p:txBody>
          </p: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4D68A0B2-DD20-8110-1C78-56962CE9DE72}"/>
                </a:ext>
              </a:extLst>
            </p:cNvPr>
            <p:cNvGrpSpPr/>
            <p:nvPr/>
          </p:nvGrpSpPr>
          <p:grpSpPr>
            <a:xfrm>
              <a:off x="3309723" y="5242332"/>
              <a:ext cx="1443105" cy="663828"/>
              <a:chOff x="2851833" y="5786770"/>
              <a:chExt cx="1800000" cy="828000"/>
            </a:xfrm>
          </p:grpSpPr>
          <p:sp>
            <p:nvSpPr>
              <p:cNvPr id="39" name="Rectangle: Rounded Corners 38">
                <a:extLst>
                  <a:ext uri="{FF2B5EF4-FFF2-40B4-BE49-F238E27FC236}">
                    <a16:creationId xmlns:a16="http://schemas.microsoft.com/office/drawing/2014/main" id="{1071F3D8-9B03-6EB8-C7C2-06A3A42088E0}"/>
                  </a:ext>
                </a:extLst>
              </p:cNvPr>
              <p:cNvSpPr/>
              <p:nvPr/>
            </p:nvSpPr>
            <p:spPr>
              <a:xfrm>
                <a:off x="2851833" y="5786770"/>
                <a:ext cx="1800000" cy="828000"/>
              </a:xfrm>
              <a:prstGeom prst="roundRect">
                <a:avLst/>
              </a:prstGeom>
              <a:solidFill>
                <a:schemeClr val="accent4">
                  <a:lumMod val="75000"/>
                </a:schemeClr>
              </a:solidFill>
              <a:ln w="635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4FF480E-3012-A70D-FBD7-74C553812ADA}"/>
                  </a:ext>
                </a:extLst>
              </p:cNvPr>
              <p:cNvSpPr txBox="1"/>
              <p:nvPr/>
            </p:nvSpPr>
            <p:spPr>
              <a:xfrm>
                <a:off x="2946769" y="6003843"/>
                <a:ext cx="1620000" cy="3753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1600" b="1" dirty="0" err="1">
                    <a:solidFill>
                      <a:schemeClr val="bg1"/>
                    </a:solidFill>
                    <a:latin typeface="Arial Narrow" panose="020B0606020202030204" pitchFamily="34" charset="0"/>
                  </a:rPr>
                  <a:t>Color</a:t>
                </a:r>
                <a:r>
                  <a:rPr lang="en-IN" sz="1600" b="1" dirty="0">
                    <a:solidFill>
                      <a:schemeClr val="bg1"/>
                    </a:solidFill>
                    <a:latin typeface="Arial Narrow" panose="020B0606020202030204" pitchFamily="34" charset="0"/>
                  </a:rPr>
                  <a:t>-based</a:t>
                </a:r>
              </a:p>
            </p:txBody>
          </p:sp>
        </p:grp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53D17212-34B2-00D1-82CF-9E3E42CBEF9E}"/>
                </a:ext>
              </a:extLst>
            </p:cNvPr>
            <p:cNvGrpSpPr/>
            <p:nvPr/>
          </p:nvGrpSpPr>
          <p:grpSpPr>
            <a:xfrm>
              <a:off x="4903465" y="4470083"/>
              <a:ext cx="5773446" cy="663828"/>
              <a:chOff x="4807715" y="4919231"/>
              <a:chExt cx="7201280" cy="828000"/>
            </a:xfrm>
          </p:grpSpPr>
          <p:sp>
            <p:nvSpPr>
              <p:cNvPr id="56" name="Rectangle: Rounded Corners 55">
                <a:extLst>
                  <a:ext uri="{FF2B5EF4-FFF2-40B4-BE49-F238E27FC236}">
                    <a16:creationId xmlns:a16="http://schemas.microsoft.com/office/drawing/2014/main" id="{66134EE2-3816-D5D3-2DE2-E7F3A19AA80B}"/>
                  </a:ext>
                </a:extLst>
              </p:cNvPr>
              <p:cNvSpPr/>
              <p:nvPr/>
            </p:nvSpPr>
            <p:spPr>
              <a:xfrm>
                <a:off x="4808995" y="4919231"/>
                <a:ext cx="7200000" cy="828000"/>
              </a:xfrm>
              <a:prstGeom prst="roundRect">
                <a:avLst/>
              </a:prstGeom>
              <a:solidFill>
                <a:srgbClr val="FF5757"/>
              </a:solidFill>
              <a:ln w="635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4F60FCDD-6494-EE77-2ABA-58C877A01D16}"/>
                  </a:ext>
                </a:extLst>
              </p:cNvPr>
              <p:cNvSpPr txBox="1"/>
              <p:nvPr/>
            </p:nvSpPr>
            <p:spPr>
              <a:xfrm>
                <a:off x="4807715" y="5121929"/>
                <a:ext cx="7199999" cy="4030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1500" i="1" dirty="0">
                    <a:solidFill>
                      <a:schemeClr val="bg1"/>
                    </a:solidFill>
                    <a:latin typeface="Arial Narrow" panose="020B0606020202030204" pitchFamily="34" charset="0"/>
                  </a:rPr>
                  <a:t>Successfully used to crystallize armadillo-peptide protein complex.</a:t>
                </a:r>
                <a:endParaRPr lang="en-IN" sz="1500" b="1" dirty="0">
                  <a:solidFill>
                    <a:schemeClr val="bg1"/>
                  </a:solidFill>
                  <a:latin typeface="Arial Narrow" panose="020B0606020202030204" pitchFamily="34" charset="0"/>
                </a:endParaRPr>
              </a:p>
            </p:txBody>
          </p:sp>
        </p:grp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7B30B84C-3209-2134-4657-D71A17F022E6}"/>
                </a:ext>
              </a:extLst>
            </p:cNvPr>
            <p:cNvGrpSpPr/>
            <p:nvPr/>
          </p:nvGrpSpPr>
          <p:grpSpPr>
            <a:xfrm>
              <a:off x="4897827" y="5227892"/>
              <a:ext cx="5778057" cy="663828"/>
              <a:chOff x="4800683" y="5864456"/>
              <a:chExt cx="7207031" cy="828000"/>
            </a:xfrm>
          </p:grpSpPr>
          <p:sp>
            <p:nvSpPr>
              <p:cNvPr id="55" name="Rectangle: Rounded Corners 54">
                <a:extLst>
                  <a:ext uri="{FF2B5EF4-FFF2-40B4-BE49-F238E27FC236}">
                    <a16:creationId xmlns:a16="http://schemas.microsoft.com/office/drawing/2014/main" id="{5C7214F1-6512-094F-1D21-7349B8D94343}"/>
                  </a:ext>
                </a:extLst>
              </p:cNvPr>
              <p:cNvSpPr/>
              <p:nvPr/>
            </p:nvSpPr>
            <p:spPr>
              <a:xfrm>
                <a:off x="4800683" y="5864456"/>
                <a:ext cx="7200000" cy="828000"/>
              </a:xfrm>
              <a:prstGeom prst="roundRect">
                <a:avLst/>
              </a:prstGeom>
              <a:solidFill>
                <a:srgbClr val="FF5757"/>
              </a:solidFill>
              <a:ln w="635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4F080C30-D6B8-EACF-8C76-B694230958D1}"/>
                  </a:ext>
                </a:extLst>
              </p:cNvPr>
              <p:cNvSpPr txBox="1"/>
              <p:nvPr/>
            </p:nvSpPr>
            <p:spPr>
              <a:xfrm>
                <a:off x="4807715" y="6091383"/>
                <a:ext cx="7199999" cy="4030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1500" i="1" dirty="0">
                    <a:solidFill>
                      <a:schemeClr val="bg1"/>
                    </a:solidFill>
                    <a:latin typeface="Arial Narrow" panose="020B0606020202030204" pitchFamily="34" charset="0"/>
                  </a:rPr>
                  <a:t>Successfully established using </a:t>
                </a:r>
                <a:r>
                  <a:rPr lang="en-IN" sz="1500" i="1" dirty="0">
                    <a:solidFill>
                      <a:schemeClr val="bg1"/>
                    </a:solidFill>
                    <a:latin typeface="Arial Narrow" panose="020B0606020202030204" pitchFamily="34" charset="0"/>
                    <a:sym typeface="Symbol" panose="05050102010706020507" pitchFamily="18" charset="2"/>
                  </a:rPr>
                  <a:t></a:t>
                </a:r>
                <a:r>
                  <a:rPr lang="en-IN" sz="1500" i="1" dirty="0">
                    <a:solidFill>
                      <a:schemeClr val="bg1"/>
                    </a:solidFill>
                    <a:latin typeface="Arial Narrow" panose="020B0606020202030204" pitchFamily="34" charset="0"/>
                  </a:rPr>
                  <a:t>-galactosidase scaffold.</a:t>
                </a:r>
                <a:endParaRPr lang="en-IN" sz="1500" b="1" dirty="0">
                  <a:solidFill>
                    <a:schemeClr val="bg1"/>
                  </a:solidFill>
                  <a:latin typeface="Arial Narrow" panose="020B0606020202030204" pitchFamily="34" charset="0"/>
                </a:endParaRPr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D7FEEE9-63EC-6F51-5952-CEA0849F0930}"/>
              </a:ext>
            </a:extLst>
          </p:cNvPr>
          <p:cNvSpPr txBox="1">
            <a:spLocks/>
          </p:cNvSpPr>
          <p:nvPr/>
        </p:nvSpPr>
        <p:spPr>
          <a:xfrm>
            <a:off x="744276" y="14245"/>
            <a:ext cx="10738884" cy="900148"/>
          </a:xfrm>
          <a:prstGeom prst="rect">
            <a:avLst/>
          </a:prstGeom>
          <a:gradFill flip="none" rotWithShape="1">
            <a:gsLst>
              <a:gs pos="0">
                <a:schemeClr val="dk1">
                  <a:lumMod val="67000"/>
                </a:schemeClr>
              </a:gs>
              <a:gs pos="48000">
                <a:schemeClr val="dk1">
                  <a:lumMod val="97000"/>
                  <a:lumOff val="3000"/>
                </a:schemeClr>
              </a:gs>
              <a:gs pos="100000">
                <a:schemeClr val="dk1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4000" b="1">
                <a:latin typeface="Aptos Display" panose="020B0004020202020204" pitchFamily="34" charset="0"/>
              </a:rPr>
              <a:t>Our Data Engines:</a:t>
            </a:r>
            <a:r>
              <a:rPr lang="en-IN" sz="3200" b="1">
                <a:latin typeface="Aptos Display" panose="020B0004020202020204" pitchFamily="34" charset="0"/>
              </a:rPr>
              <a:t> Validated Experimental Platforms</a:t>
            </a:r>
            <a:endParaRPr lang="en-IN" sz="3200" b="1" dirty="0">
              <a:latin typeface="Aptos Display" panose="020B0004020202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8D2EB1E2-67CC-413A-CAF7-6038C1931F9B}"/>
              </a:ext>
            </a:extLst>
          </p:cNvPr>
          <p:cNvSpPr txBox="1">
            <a:spLocks/>
          </p:cNvSpPr>
          <p:nvPr/>
        </p:nvSpPr>
        <p:spPr>
          <a:xfrm>
            <a:off x="337458" y="4443114"/>
            <a:ext cx="11506200" cy="46800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89000"/>
                </a:schemeClr>
              </a:gs>
              <a:gs pos="23000">
                <a:schemeClr val="accent6">
                  <a:lumMod val="89000"/>
                </a:schemeClr>
              </a:gs>
              <a:gs pos="69000">
                <a:schemeClr val="accent6">
                  <a:lumMod val="75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50800"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2400" b="1">
                <a:latin typeface="Aptos Display" panose="020B0004020202020204" pitchFamily="34" charset="0"/>
              </a:rPr>
              <a:t>Each of our high-throughput platforms are capable of minting million-billion data points</a:t>
            </a:r>
            <a:endParaRPr lang="en-IN" sz="2400" b="1" dirty="0">
              <a:latin typeface="Aptos Display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93883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99D63D-156E-DDC5-B7BF-E25C899672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5362DD5-D1AF-CA58-D8AC-1D1BC8C274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7827" y="1534886"/>
            <a:ext cx="6480000" cy="432000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2D98C82D-9C2E-0A2D-7A4E-05A96D78D226}"/>
              </a:ext>
            </a:extLst>
          </p:cNvPr>
          <p:cNvSpPr txBox="1">
            <a:spLocks/>
          </p:cNvSpPr>
          <p:nvPr/>
        </p:nvSpPr>
        <p:spPr>
          <a:xfrm>
            <a:off x="744276" y="14245"/>
            <a:ext cx="10738884" cy="900148"/>
          </a:xfrm>
          <a:prstGeom prst="rect">
            <a:avLst/>
          </a:prstGeom>
          <a:gradFill flip="none" rotWithShape="1">
            <a:gsLst>
              <a:gs pos="0">
                <a:schemeClr val="dk1">
                  <a:lumMod val="67000"/>
                </a:schemeClr>
              </a:gs>
              <a:gs pos="48000">
                <a:schemeClr val="dk1">
                  <a:lumMod val="97000"/>
                  <a:lumOff val="3000"/>
                </a:schemeClr>
              </a:gs>
              <a:gs pos="100000">
                <a:schemeClr val="dk1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4000" b="1" dirty="0">
                <a:latin typeface="Aptos Display" panose="020B0004020202020204" pitchFamily="34" charset="0"/>
              </a:rPr>
              <a:t>AI in Action:</a:t>
            </a:r>
            <a:r>
              <a:rPr lang="en-IN" sz="3200" b="1" dirty="0">
                <a:latin typeface="Aptos Display" panose="020B0004020202020204" pitchFamily="34" charset="0"/>
              </a:rPr>
              <a:t> From Raw Data to Predictions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8207DF68-49E7-45FB-B71C-44706FEF85C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36465626"/>
              </p:ext>
            </p:extLst>
          </p:nvPr>
        </p:nvGraphicFramePr>
        <p:xfrm>
          <a:off x="-69368" y="2244002"/>
          <a:ext cx="6948000" cy="2761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8284927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3BD8D5-2ABE-CB24-0735-FB1DA0AE7E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FEE7C24-C86E-5159-9710-7BA7661AEC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2058" y="1524000"/>
            <a:ext cx="4816800" cy="481680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B2D57749-C6E2-E8DA-ED82-B6BC8739C975}"/>
              </a:ext>
            </a:extLst>
          </p:cNvPr>
          <p:cNvSpPr txBox="1">
            <a:spLocks/>
          </p:cNvSpPr>
          <p:nvPr/>
        </p:nvSpPr>
        <p:spPr>
          <a:xfrm>
            <a:off x="744276" y="14245"/>
            <a:ext cx="10738884" cy="900148"/>
          </a:xfrm>
          <a:prstGeom prst="rect">
            <a:avLst/>
          </a:prstGeom>
          <a:gradFill flip="none" rotWithShape="1">
            <a:gsLst>
              <a:gs pos="0">
                <a:schemeClr val="dk1">
                  <a:lumMod val="67000"/>
                </a:schemeClr>
              </a:gs>
              <a:gs pos="48000">
                <a:schemeClr val="dk1">
                  <a:lumMod val="97000"/>
                  <a:lumOff val="3000"/>
                </a:schemeClr>
              </a:gs>
              <a:gs pos="100000">
                <a:schemeClr val="dk1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4000" b="1" dirty="0">
                <a:latin typeface="Aptos Display" panose="020B0004020202020204" pitchFamily="34" charset="0"/>
              </a:rPr>
              <a:t>Strategic Differentiators:</a:t>
            </a:r>
            <a:r>
              <a:rPr lang="en-IN" sz="3200" b="1" dirty="0">
                <a:latin typeface="Aptos Display" panose="020B0004020202020204" pitchFamily="34" charset="0"/>
              </a:rPr>
              <a:t> Why </a:t>
            </a:r>
            <a:r>
              <a:rPr lang="en-IN" sz="3200" b="1" dirty="0" err="1">
                <a:latin typeface="Aptos Display" panose="020B0004020202020204" pitchFamily="34" charset="0"/>
              </a:rPr>
              <a:t>PiBook</a:t>
            </a:r>
            <a:r>
              <a:rPr lang="en-IN" sz="3200" b="1" dirty="0">
                <a:latin typeface="Aptos Display" panose="020B0004020202020204" pitchFamily="34" charset="0"/>
              </a:rPr>
              <a:t> Wins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FF2A263E-883A-9A13-9084-C3D910FF99C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29412657"/>
              </p:ext>
            </p:extLst>
          </p:nvPr>
        </p:nvGraphicFramePr>
        <p:xfrm>
          <a:off x="337454" y="1524000"/>
          <a:ext cx="7064829" cy="47788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7859883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E0A24E-4A0D-2700-4C96-DE40DF4338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8046815-D87F-D2F3-BB69-15FA69617B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8449" y="972593"/>
            <a:ext cx="4112103" cy="2520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C0F6A88-F0FD-CAC6-61A3-52CEC4D1F5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772" y="3506190"/>
            <a:ext cx="7255648" cy="3384000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F465BC6F-773F-6298-CD27-C567617B0E72}"/>
              </a:ext>
            </a:extLst>
          </p:cNvPr>
          <p:cNvSpPr txBox="1">
            <a:spLocks/>
          </p:cNvSpPr>
          <p:nvPr/>
        </p:nvSpPr>
        <p:spPr>
          <a:xfrm>
            <a:off x="744276" y="14245"/>
            <a:ext cx="10738884" cy="900148"/>
          </a:xfrm>
          <a:prstGeom prst="rect">
            <a:avLst/>
          </a:prstGeom>
          <a:gradFill flip="none" rotWithShape="1">
            <a:gsLst>
              <a:gs pos="0">
                <a:schemeClr val="dk1">
                  <a:lumMod val="67000"/>
                </a:schemeClr>
              </a:gs>
              <a:gs pos="48000">
                <a:schemeClr val="dk1">
                  <a:lumMod val="97000"/>
                  <a:lumOff val="3000"/>
                </a:schemeClr>
              </a:gs>
              <a:gs pos="100000">
                <a:schemeClr val="dk1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4000" b="1" dirty="0">
                <a:latin typeface="Aptos Display" panose="020B0004020202020204" pitchFamily="34" charset="0"/>
              </a:rPr>
              <a:t>Market Opportunity:</a:t>
            </a:r>
            <a:r>
              <a:rPr lang="en-IN" sz="3200" b="1" dirty="0">
                <a:latin typeface="Aptos Display" panose="020B0004020202020204" pitchFamily="34" charset="0"/>
              </a:rPr>
              <a:t> A Small Market with a Big Gap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5BC8C3D-38B7-E71A-F651-AC63E91E5033}"/>
              </a:ext>
            </a:extLst>
          </p:cNvPr>
          <p:cNvSpPr/>
          <p:nvPr/>
        </p:nvSpPr>
        <p:spPr>
          <a:xfrm>
            <a:off x="4533388" y="1654629"/>
            <a:ext cx="2041584" cy="5176031"/>
          </a:xfrm>
          <a:prstGeom prst="roundRect">
            <a:avLst/>
          </a:prstGeom>
          <a:solidFill>
            <a:srgbClr val="FF5757">
              <a:alpha val="40000"/>
            </a:srgbClr>
          </a:solidFill>
          <a:ln w="63500">
            <a:noFill/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D449F91F-B10E-E30A-5A19-29A4C1C8563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61413716"/>
              </p:ext>
            </p:extLst>
          </p:nvPr>
        </p:nvGraphicFramePr>
        <p:xfrm>
          <a:off x="6857998" y="1034144"/>
          <a:ext cx="5040000" cy="27323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840594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Graphic spid="3" grpId="0">
        <p:bldAsOne/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C57DE8-85F8-502F-FD63-57FFD907A7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B8D3AA-8F43-E3A0-13DC-B8285BE74FC9}"/>
              </a:ext>
            </a:extLst>
          </p:cNvPr>
          <p:cNvSpPr txBox="1">
            <a:spLocks/>
          </p:cNvSpPr>
          <p:nvPr/>
        </p:nvSpPr>
        <p:spPr>
          <a:xfrm>
            <a:off x="744276" y="14245"/>
            <a:ext cx="10738884" cy="900148"/>
          </a:xfrm>
          <a:prstGeom prst="rect">
            <a:avLst/>
          </a:prstGeom>
          <a:gradFill flip="none" rotWithShape="1">
            <a:gsLst>
              <a:gs pos="0">
                <a:schemeClr val="dk1">
                  <a:lumMod val="67000"/>
                </a:schemeClr>
              </a:gs>
              <a:gs pos="48000">
                <a:schemeClr val="dk1">
                  <a:lumMod val="97000"/>
                  <a:lumOff val="3000"/>
                </a:schemeClr>
              </a:gs>
              <a:gs pos="100000">
                <a:schemeClr val="dk1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4000" b="1" dirty="0">
                <a:latin typeface="Aptos Display" panose="020B0004020202020204" pitchFamily="34" charset="0"/>
              </a:rPr>
              <a:t>Go-to-Market Strategy:</a:t>
            </a:r>
            <a:r>
              <a:rPr lang="en-IN" sz="3200" b="1" dirty="0">
                <a:latin typeface="Aptos Display" panose="020B0004020202020204" pitchFamily="34" charset="0"/>
              </a:rPr>
              <a:t> 1</a:t>
            </a:r>
            <a:r>
              <a:rPr lang="en-IN" sz="3200" b="1" baseline="30000" dirty="0">
                <a:latin typeface="Aptos Display" panose="020B0004020202020204" pitchFamily="34" charset="0"/>
              </a:rPr>
              <a:t>st</a:t>
            </a:r>
            <a:r>
              <a:rPr lang="en-IN" sz="3200" b="1" dirty="0">
                <a:latin typeface="Aptos Display" panose="020B0004020202020204" pitchFamily="34" charset="0"/>
              </a:rPr>
              <a:t> Two Years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E8A9DBDF-3773-B522-CDDA-4F6D1F9E3FD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9162301"/>
              </p:ext>
            </p:extLst>
          </p:nvPr>
        </p:nvGraphicFramePr>
        <p:xfrm>
          <a:off x="3278777" y="1428306"/>
          <a:ext cx="7064829" cy="47788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7359322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525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D3E8ED8A-19AD-4358-8EBA-4C2EB27DFEDD}">
  <we:reference id="wa200005566" version="3.0.0.3" store="en-US" storeType="OMEX"/>
  <we:alternateReferences>
    <we:reference id="wa200005566" version="3.0.0.3" store="wa200005566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9736</TotalTime>
  <Words>714</Words>
  <Application>Microsoft Office PowerPoint</Application>
  <PresentationFormat>Widescreen</PresentationFormat>
  <Paragraphs>95</Paragraphs>
  <Slides>17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Aptos Display</vt:lpstr>
      <vt:lpstr>Arial</vt:lpstr>
      <vt:lpstr>Arial Narrow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Zahid Kamal</dc:creator>
  <cp:lastModifiedBy>Zahid Kamal</cp:lastModifiedBy>
  <cp:revision>92</cp:revision>
  <dcterms:created xsi:type="dcterms:W3CDTF">2025-06-26T02:39:40Z</dcterms:created>
  <dcterms:modified xsi:type="dcterms:W3CDTF">2025-10-16T04:28:48Z</dcterms:modified>
</cp:coreProperties>
</file>